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Default Extension="bin" ContentType="application/vnd.openxmlformats-officedocument.oleObjec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50021"/>
    <a:srgbClr val="009999"/>
    <a:srgbClr val="CCFFFF"/>
    <a:srgbClr val="CCEC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inimized" horzBarState="maximized">
    <p:restoredLeft sz="15600"/>
    <p:restoredTop sz="94600"/>
  </p:normalViewPr>
  <p:slideViewPr>
    <p:cSldViewPr>
      <p:cViewPr varScale="1">
        <p:scale>
          <a:sx n="75" d="100"/>
          <a:sy n="75" d="100"/>
        </p:scale>
        <p:origin x="-708"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1.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93358B7-9132-4254-8A40-C3EFCE6ABAAB}" type="slidenum">
              <a:rPr lang="en-US"/>
              <a:pPr/>
              <a:t>‹#›</a:t>
            </a:fld>
            <a:endParaRPr lang="en-US"/>
          </a:p>
        </p:txBody>
      </p:sp>
    </p:spTree>
  </p:cSld>
  <p:clrMapOvr>
    <a:masterClrMapping/>
  </p:clrMapOvr>
  <p:transition>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B0E1D7B-08FC-4980-88A1-F061ADF5A4D9}" type="slidenum">
              <a:rPr lang="en-US"/>
              <a:pPr/>
              <a:t>‹#›</a:t>
            </a:fld>
            <a:endParaRPr lang="en-US"/>
          </a:p>
        </p:txBody>
      </p:sp>
    </p:spTree>
  </p:cSld>
  <p:clrMapOvr>
    <a:masterClrMapping/>
  </p:clrMapOvr>
  <p:transition>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72AA0B4-06DF-4B25-8712-0D1A84431082}" type="slidenum">
              <a:rPr lang="en-US"/>
              <a:pPr/>
              <a:t>‹#›</a:t>
            </a:fld>
            <a:endParaRPr lang="en-US"/>
          </a:p>
        </p:txBody>
      </p:sp>
    </p:spTree>
  </p:cSld>
  <p:clrMapOvr>
    <a:masterClrMapping/>
  </p:clrMapOvr>
  <p:transition>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279ED99D-42DF-4E1D-A331-6975F86CE129}" type="slidenum">
              <a:rPr lang="en-US"/>
              <a:pPr/>
              <a:t>‹#›</a:t>
            </a:fld>
            <a:endParaRPr lang="en-US"/>
          </a:p>
        </p:txBody>
      </p:sp>
    </p:spTree>
  </p:cSld>
  <p:clrMapOvr>
    <a:masterClrMapping/>
  </p:clrMapOvr>
  <p:transition>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9D75DE3C-3019-4D52-96FF-4289D96BE774}" type="slidenum">
              <a:rPr lang="en-US"/>
              <a:pPr/>
              <a:t>‹#›</a:t>
            </a:fld>
            <a:endParaRPr lang="en-US"/>
          </a:p>
        </p:txBody>
      </p:sp>
    </p:spTree>
  </p:cSld>
  <p:clrMapOvr>
    <a:masterClrMapping/>
  </p:clrMapOvr>
  <p:transition>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C4AADD8A-D479-4545-B522-B1C959D3D57F}" type="slidenum">
              <a:rPr lang="en-US"/>
              <a:pPr/>
              <a:t>‹#›</a:t>
            </a:fld>
            <a:endParaRPr lang="en-US"/>
          </a:p>
        </p:txBody>
      </p:sp>
    </p:spTree>
  </p:cSld>
  <p:clrMapOvr>
    <a:masterClrMapping/>
  </p:clrMapOvr>
  <p:transition>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4DB0555D-E4AC-475F-8A81-11DD2F202610}" type="slidenum">
              <a:rPr lang="en-US"/>
              <a:pPr/>
              <a:t>‹#›</a:t>
            </a:fld>
            <a:endParaRPr lang="en-US"/>
          </a:p>
        </p:txBody>
      </p:sp>
    </p:spTree>
  </p:cSld>
  <p:clrMapOvr>
    <a:masterClrMapping/>
  </p:clrMapOvr>
  <p:transition>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FDF3E6C-EC81-4E46-97A5-82A9F3379633}" type="slidenum">
              <a:rPr lang="en-US"/>
              <a:pPr/>
              <a:t>‹#›</a:t>
            </a:fld>
            <a:endParaRPr lang="en-US"/>
          </a:p>
        </p:txBody>
      </p:sp>
    </p:spTree>
  </p:cSld>
  <p:clrMapOvr>
    <a:masterClrMapping/>
  </p:clrMapOvr>
  <p:transition>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FF74062-7382-466F-8EAE-B55F932588A0}" type="slidenum">
              <a:rPr lang="en-US"/>
              <a:pPr/>
              <a:t>‹#›</a:t>
            </a:fld>
            <a:endParaRPr lang="en-US"/>
          </a:p>
        </p:txBody>
      </p:sp>
    </p:spTree>
  </p:cSld>
  <p:clrMapOvr>
    <a:masterClrMapping/>
  </p:clrMapOvr>
  <p:transition>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E8F10E9-ACE5-4ECF-980C-1FD346AE800E}" type="slidenum">
              <a:rPr lang="en-US"/>
              <a:pPr/>
              <a:t>‹#›</a:t>
            </a:fld>
            <a:endParaRPr lang="en-US"/>
          </a:p>
        </p:txBody>
      </p:sp>
    </p:spTree>
  </p:cSld>
  <p:clrMapOvr>
    <a:masterClrMapping/>
  </p:clrMapOvr>
  <p:transition>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07A59AB-E292-4F37-B351-C78C3EF81318}" type="slidenum">
              <a:rPr lang="en-US"/>
              <a:pPr/>
              <a:t>‹#›</a:t>
            </a:fld>
            <a:endParaRPr lang="en-US"/>
          </a:p>
        </p:txBody>
      </p:sp>
    </p:spTree>
  </p:cSld>
  <p:clrMapOvr>
    <a:masterClrMapping/>
  </p:clrMapOvr>
  <p:transition>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hart Placeholder 3"/>
          <p:cNvSpPr>
            <a:spLocks noGrp="1"/>
          </p:cNvSpPr>
          <p:nvPr>
            <p:ph type="chart" sz="half" idx="2"/>
          </p:nvPr>
        </p:nvSpPr>
        <p:spPr>
          <a:xfrm>
            <a:off x="4648200" y="1600200"/>
            <a:ext cx="4038600" cy="4525963"/>
          </a:xfrm>
        </p:spPr>
        <p:txBody>
          <a:bodyPr/>
          <a:lstStyle/>
          <a:p>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5CF8DA16-ECEB-40C5-B78E-70C8B79F32A8}" type="slidenum">
              <a:rPr lang="en-US"/>
              <a:pPr/>
              <a:t>‹#›</a:t>
            </a:fld>
            <a:endParaRPr lang="en-US"/>
          </a:p>
        </p:txBody>
      </p:sp>
    </p:spTree>
  </p:cSld>
  <p:clrMapOvr>
    <a:masterClrMapping/>
  </p:clrMapOvr>
  <p:transition>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Media" preserve="1">
  <p:cSld name="Title, Text and Media Clip">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Media Placeholder 3"/>
          <p:cNvSpPr>
            <a:spLocks noGrp="1"/>
          </p:cNvSpPr>
          <p:nvPr>
            <p:ph type="media" sz="half" idx="2"/>
          </p:nvPr>
        </p:nvSpPr>
        <p:spPr>
          <a:xfrm>
            <a:off x="4648200" y="1600200"/>
            <a:ext cx="4038600" cy="4525963"/>
          </a:xfrm>
        </p:spPr>
        <p:txBody>
          <a:bodyPr/>
          <a:lstStyle/>
          <a:p>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12653C78-DA00-46E5-A48B-1864C6EBFF1F}" type="slidenum">
              <a:rPr lang="en-US"/>
              <a:pPr/>
              <a:t>‹#›</a:t>
            </a:fld>
            <a:endParaRPr lang="en-US"/>
          </a:p>
        </p:txBody>
      </p:sp>
    </p:spTree>
  </p:cSld>
  <p:clrMapOvr>
    <a:masterClrMapping/>
  </p:clrMapOvr>
  <p:transition>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shingle">
          <a:fgClr>
            <a:schemeClr val="bg1"/>
          </a:fgClr>
          <a:bgClr>
            <a:srgbClr val="CCFFFF"/>
          </a:bgClr>
        </a:patt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fontAlgn="base">
              <a:spcBef>
                <a:spcPct val="0"/>
              </a:spcBef>
              <a:spcAft>
                <a:spcPct val="0"/>
              </a:spcAft>
              <a:defRPr sz="1400">
                <a:latin typeface="+mn-lt"/>
              </a:defRPr>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fontAlgn="base">
              <a:spcBef>
                <a:spcPct val="0"/>
              </a:spcBef>
              <a:spcAft>
                <a:spcPct val="0"/>
              </a:spcAft>
              <a:defRPr sz="1400">
                <a:latin typeface="+mn-lt"/>
              </a:defRPr>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fontAlgn="base">
              <a:spcBef>
                <a:spcPct val="0"/>
              </a:spcBef>
              <a:spcAft>
                <a:spcPct val="0"/>
              </a:spcAft>
              <a:defRPr sz="1400">
                <a:latin typeface="+mn-lt"/>
              </a:defRPr>
            </a:lvl1pPr>
          </a:lstStyle>
          <a:p>
            <a:fld id="{895935D3-EE10-4DFE-9767-C7EC30D241E9}"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ransition>
    <p:random/>
  </p:transition>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7"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audio" Target="../media/audio1.wav"/><Relationship Id="rId6" Type="http://schemas.openxmlformats.org/officeDocument/2006/relationships/image" Target="../media/image4.gif"/><Relationship Id="rId5" Type="http://schemas.openxmlformats.org/officeDocument/2006/relationships/image" Target="../media/image3.gif"/><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slideLayout" Target="../slideLayouts/slideLayout4.xml"/><Relationship Id="rId1" Type="http://schemas.openxmlformats.org/officeDocument/2006/relationships/audio" Target="../media/audio2.wav"/><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2.xml"/><Relationship Id="rId1" Type="http://schemas.openxmlformats.org/officeDocument/2006/relationships/audio" Target="../media/audio3.wav"/><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slideLayout" Target="../slideLayouts/slideLayout2.xml"/><Relationship Id="rId1" Type="http://schemas.openxmlformats.org/officeDocument/2006/relationships/audio" Target="../media/audio4.wav"/><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12.xml"/><Relationship Id="rId1" Type="http://schemas.openxmlformats.org/officeDocument/2006/relationships/audio" Target="../media/audio5.wav"/><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1.wmf"/><Relationship Id="rId7" Type="http://schemas.openxmlformats.org/officeDocument/2006/relationships/image" Target="../media/image15.gif"/><Relationship Id="rId2" Type="http://schemas.openxmlformats.org/officeDocument/2006/relationships/slideLayout" Target="../slideLayouts/slideLayout2.xml"/><Relationship Id="rId1" Type="http://schemas.openxmlformats.org/officeDocument/2006/relationships/audio" Target="../media/audio6.wav"/><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wmf"/></Relationships>
</file>

<file path=ppt/slides/_rels/slide7.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slideLayout" Target="../slideLayouts/slideLayout2.xml"/><Relationship Id="rId1" Type="http://schemas.openxmlformats.org/officeDocument/2006/relationships/audio" Target="../media/audio7.wav"/><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slideLayout" Target="../slideLayouts/slideLayout2.xml"/><Relationship Id="rId1" Type="http://schemas.openxmlformats.org/officeDocument/2006/relationships/audio" Target="../media/audio8.wav"/><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2.xml"/><Relationship Id="rId1" Type="http://schemas.openxmlformats.org/officeDocument/2006/relationships/audio" Target="../media/audio9.wav"/><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5.png"/><Relationship Id="rId2" Type="http://schemas.openxmlformats.org/officeDocument/2006/relationships/audio" Target="../media/audio10.wav"/><Relationship Id="rId1" Type="http://schemas.openxmlformats.org/officeDocument/2006/relationships/vmlDrawing" Target="../drawings/vmlDrawing1.vml"/><Relationship Id="rId6" Type="http://schemas.openxmlformats.org/officeDocument/2006/relationships/image" Target="../media/image23.png"/><Relationship Id="rId5" Type="http://schemas.openxmlformats.org/officeDocument/2006/relationships/oleObject" Target="../embeddings/oleObject1.bin"/><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13.xml"/><Relationship Id="rId1" Type="http://schemas.openxmlformats.org/officeDocument/2006/relationships/video" Target="file:///C:\Documents%20and%20Settings\Sharon%20Parrott\Desktop\MOV00066.MPG"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2.xml"/><Relationship Id="rId1" Type="http://schemas.openxmlformats.org/officeDocument/2006/relationships/audio" Target="../media/audio11.wav"/><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audio13.wav"/><Relationship Id="rId1" Type="http://schemas.openxmlformats.org/officeDocument/2006/relationships/audio" Target="../media/audio12.wav"/><Relationship Id="rId5" Type="http://schemas.openxmlformats.org/officeDocument/2006/relationships/image" Target="../media/image5.png"/><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audio" Target="../media/audio14.wav"/></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1371600"/>
            <a:ext cx="7772400" cy="1470025"/>
          </a:xfrm>
        </p:spPr>
        <p:txBody>
          <a:bodyPr/>
          <a:lstStyle/>
          <a:p>
            <a:endParaRPr lang="en-US">
              <a:latin typeface="Comic Sans MS" pitchFamily="66" charset="0"/>
            </a:endParaRPr>
          </a:p>
        </p:txBody>
      </p:sp>
      <p:sp>
        <p:nvSpPr>
          <p:cNvPr id="2051" name="Rectangle 3"/>
          <p:cNvSpPr>
            <a:spLocks noGrp="1" noChangeArrowheads="1"/>
          </p:cNvSpPr>
          <p:nvPr>
            <p:ph type="subTitle" idx="1"/>
          </p:nvPr>
        </p:nvSpPr>
        <p:spPr>
          <a:xfrm>
            <a:off x="1828800" y="5334000"/>
            <a:ext cx="5791200" cy="990600"/>
          </a:xfrm>
        </p:spPr>
        <p:txBody>
          <a:bodyPr/>
          <a:lstStyle/>
          <a:p>
            <a:r>
              <a:rPr lang="en-US" sz="2000"/>
              <a:t>This presentation is directed at students in higher education who are studying Multiple Intelligences</a:t>
            </a:r>
          </a:p>
        </p:txBody>
      </p:sp>
      <p:pic>
        <p:nvPicPr>
          <p:cNvPr id="2052" name="Picture 4" descr="floppy_disk_walking_sm_nwm"/>
          <p:cNvPicPr>
            <a:picLocks noChangeAspect="1" noChangeArrowheads="1" noCrop="1"/>
          </p:cNvPicPr>
          <p:nvPr/>
        </p:nvPicPr>
        <p:blipFill>
          <a:blip r:embed="rId3" cstate="print"/>
          <a:srcRect/>
          <a:stretch>
            <a:fillRect/>
          </a:stretch>
        </p:blipFill>
        <p:spPr bwMode="auto">
          <a:xfrm>
            <a:off x="381000" y="381000"/>
            <a:ext cx="1066800" cy="1066800"/>
          </a:xfrm>
          <a:prstGeom prst="rect">
            <a:avLst/>
          </a:prstGeom>
          <a:noFill/>
        </p:spPr>
      </p:pic>
      <p:pic>
        <p:nvPicPr>
          <p:cNvPr id="2053" name="Picture 5" descr="analyzing_computer_tv_head_sm_nwm"/>
          <p:cNvPicPr>
            <a:picLocks noChangeAspect="1" noChangeArrowheads="1" noCrop="1"/>
          </p:cNvPicPr>
          <p:nvPr/>
        </p:nvPicPr>
        <p:blipFill>
          <a:blip r:embed="rId4" cstate="print"/>
          <a:srcRect/>
          <a:stretch>
            <a:fillRect/>
          </a:stretch>
        </p:blipFill>
        <p:spPr bwMode="auto">
          <a:xfrm>
            <a:off x="533400" y="5105400"/>
            <a:ext cx="1009650" cy="1009650"/>
          </a:xfrm>
          <a:prstGeom prst="rect">
            <a:avLst/>
          </a:prstGeom>
          <a:noFill/>
        </p:spPr>
      </p:pic>
      <p:pic>
        <p:nvPicPr>
          <p:cNvPr id="2054" name="Picture 6" descr="computer_surfing_sm_nwm"/>
          <p:cNvPicPr>
            <a:picLocks noChangeAspect="1" noChangeArrowheads="1" noCrop="1"/>
          </p:cNvPicPr>
          <p:nvPr/>
        </p:nvPicPr>
        <p:blipFill>
          <a:blip r:embed="rId5" cstate="print"/>
          <a:srcRect/>
          <a:stretch>
            <a:fillRect/>
          </a:stretch>
        </p:blipFill>
        <p:spPr bwMode="auto">
          <a:xfrm>
            <a:off x="7315200" y="381000"/>
            <a:ext cx="1009650" cy="1009650"/>
          </a:xfrm>
          <a:prstGeom prst="rect">
            <a:avLst/>
          </a:prstGeom>
          <a:noFill/>
        </p:spPr>
      </p:pic>
      <p:pic>
        <p:nvPicPr>
          <p:cNvPr id="2055" name="Picture 7" descr="server_on_fire_sm_nwm"/>
          <p:cNvPicPr>
            <a:picLocks noChangeAspect="1" noChangeArrowheads="1" noCrop="1"/>
          </p:cNvPicPr>
          <p:nvPr/>
        </p:nvPicPr>
        <p:blipFill>
          <a:blip r:embed="rId6" cstate="print"/>
          <a:srcRect/>
          <a:stretch>
            <a:fillRect/>
          </a:stretch>
        </p:blipFill>
        <p:spPr bwMode="auto">
          <a:xfrm>
            <a:off x="7696200" y="5124450"/>
            <a:ext cx="1219200" cy="1219200"/>
          </a:xfrm>
          <a:prstGeom prst="rect">
            <a:avLst/>
          </a:prstGeom>
          <a:noFill/>
        </p:spPr>
      </p:pic>
      <p:sp>
        <p:nvSpPr>
          <p:cNvPr id="2056" name="WordArt 8"/>
          <p:cNvSpPr>
            <a:spLocks noChangeArrowheads="1" noChangeShapeType="1" noTextEdit="1"/>
          </p:cNvSpPr>
          <p:nvPr/>
        </p:nvSpPr>
        <p:spPr bwMode="auto">
          <a:xfrm>
            <a:off x="1752600" y="1371600"/>
            <a:ext cx="6172200" cy="2438400"/>
          </a:xfrm>
          <a:prstGeom prst="rect">
            <a:avLst/>
          </a:prstGeom>
        </p:spPr>
        <p:txBody>
          <a:bodyPr wrap="none" fromWordArt="1">
            <a:prstTxWarp prst="textFadeUp">
              <a:avLst>
                <a:gd name="adj" fmla="val 9991"/>
              </a:avLst>
            </a:prstTxWarp>
          </a:bodyPr>
          <a:lstStyle/>
          <a:p>
            <a:pPr algn="ctr"/>
            <a:r>
              <a:rPr lang="en-US" sz="3600" kern="10">
                <a:ln w="12700">
                  <a:solidFill>
                    <a:srgbClr val="B2B2B2"/>
                  </a:solidFill>
                  <a:round/>
                  <a:headEnd/>
                  <a:tailEnd/>
                </a:ln>
                <a:pattFill prst="horzBrick">
                  <a:fgClr>
                    <a:srgbClr val="520402"/>
                  </a:fgClr>
                  <a:bgClr>
                    <a:srgbClr val="A50021"/>
                  </a:bgClr>
                </a:pattFill>
                <a:effectLst>
                  <a:outerShdw dist="35921" dir="2700000" sy="50000" rotWithShape="0">
                    <a:srgbClr val="875B0D">
                      <a:alpha val="70000"/>
                    </a:srgbClr>
                  </a:outerShdw>
                </a:effectLst>
                <a:latin typeface="Arial Black"/>
              </a:rPr>
              <a:t>Learning with Technology</a:t>
            </a:r>
          </a:p>
        </p:txBody>
      </p:sp>
      <p:pic>
        <p:nvPicPr>
          <p:cNvPr id="2059" name="Picture 11">
            <a:hlinkClick r:id="" action="ppaction://media"/>
          </p:cNvPr>
          <p:cNvPicPr>
            <a:picLocks noRot="1" noChangeAspect="1" noChangeArrowheads="1"/>
          </p:cNvPicPr>
          <p:nvPr>
            <a:wavAudioFile r:embed="rId1" name="Recorded Sound"/>
          </p:nvPr>
        </p:nvPicPr>
        <p:blipFill>
          <a:blip r:embed="rId7" cstate="print"/>
          <a:srcRect/>
          <a:stretch>
            <a:fillRect/>
          </a:stretch>
        </p:blipFill>
        <p:spPr bwMode="auto">
          <a:xfrm>
            <a:off x="4419600" y="4114800"/>
            <a:ext cx="304800" cy="304800"/>
          </a:xfrm>
          <a:prstGeom prst="rect">
            <a:avLst/>
          </a:prstGeom>
          <a:noFill/>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056"/>
                                        </p:tgtEl>
                                        <p:attrNameLst>
                                          <p:attrName>style.visibility</p:attrName>
                                        </p:attrNameLst>
                                      </p:cBhvr>
                                      <p:to>
                                        <p:strVal val="visible"/>
                                      </p:to>
                                    </p:set>
                                    <p:animEffect transition="in" filter="fade">
                                      <p:cBhvr>
                                        <p:cTn id="7" dur="1000"/>
                                        <p:tgtEl>
                                          <p:spTgt spid="2056"/>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2051">
                                            <p:txEl>
                                              <p:pRg st="0" end="0"/>
                                            </p:txEl>
                                          </p:spTgt>
                                        </p:tgtEl>
                                        <p:attrNameLst>
                                          <p:attrName>style.visibility</p:attrName>
                                        </p:attrNameLst>
                                      </p:cBhvr>
                                      <p:to>
                                        <p:strVal val="visible"/>
                                      </p:to>
                                    </p:set>
                                    <p:animEffect transition="in" filter="fade">
                                      <p:cBhvr>
                                        <p:cTn id="11" dur="1000"/>
                                        <p:tgtEl>
                                          <p:spTgt spid="205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2" restart="whenNotActive" fill="hold" evtFilter="cancelBubble" nodeType="interactiveSeq">
                <p:stCondLst>
                  <p:cond evt="onClick" delay="0">
                    <p:tgtEl>
                      <p:spTgt spid="2059"/>
                    </p:tgtEl>
                  </p:cond>
                </p:stCondLst>
                <p:endSync evt="onEnd" delay="0">
                  <p:rtn val="all"/>
                </p:endSync>
                <p:childTnLst>
                  <p:par>
                    <p:cTn id="13" fill="hold">
                      <p:stCondLst>
                        <p:cond delay="0"/>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16044" fill="hold"/>
                                        <p:tgtEl>
                                          <p:spTgt spid="2059"/>
                                        </p:tgtEl>
                                      </p:cBhvr>
                                    </p:cmd>
                                  </p:childTnLst>
                                </p:cTn>
                              </p:par>
                            </p:childTnLst>
                          </p:cTn>
                        </p:par>
                      </p:childTnLst>
                    </p:cTn>
                  </p:par>
                </p:childTnLst>
              </p:cTn>
              <p:nextCondLst>
                <p:cond evt="onClick" delay="0">
                  <p:tgtEl>
                    <p:spTgt spid="2059"/>
                  </p:tgtEl>
                </p:cond>
              </p:nextCondLst>
            </p:seq>
            <p:audio>
              <p:cMediaNode>
                <p:cTn id="17" fill="hold" display="0">
                  <p:stCondLst>
                    <p:cond delay="indefinite"/>
                  </p:stCondLst>
                  <p:endCondLst>
                    <p:cond evt="onNext" delay="0">
                      <p:tgtEl>
                        <p:sldTgt/>
                      </p:tgtEl>
                    </p:cond>
                    <p:cond evt="onPrev" delay="0">
                      <p:tgtEl>
                        <p:sldTgt/>
                      </p:tgtEl>
                    </p:cond>
                    <p:cond evt="onStopAudio" delay="0">
                      <p:tgtEl>
                        <p:sldTgt/>
                      </p:tgtEl>
                    </p:cond>
                  </p:endCondLst>
                </p:cTn>
                <p:tgtEl>
                  <p:spTgt spid="2059"/>
                </p:tgtEl>
              </p:cMediaNode>
            </p:audio>
          </p:childTnLst>
        </p:cTn>
      </p:par>
    </p:tnLst>
    <p:bldLst>
      <p:bldP spid="205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algn="l"/>
            <a:r>
              <a:rPr lang="en-US">
                <a:solidFill>
                  <a:srgbClr val="A50021"/>
                </a:solidFill>
                <a:effectLst>
                  <a:outerShdw blurRad="38100" dist="38100" dir="2700000" algn="tl">
                    <a:srgbClr val="000000"/>
                  </a:outerShdw>
                </a:effectLst>
                <a:latin typeface="Comic Sans MS" pitchFamily="66" charset="0"/>
              </a:rPr>
              <a:t>Learning with Technology</a:t>
            </a:r>
          </a:p>
        </p:txBody>
      </p:sp>
      <p:sp>
        <p:nvSpPr>
          <p:cNvPr id="3076" name="Rectangle 4"/>
          <p:cNvSpPr>
            <a:spLocks noGrp="1" noChangeArrowheads="1"/>
          </p:cNvSpPr>
          <p:nvPr>
            <p:ph type="body" sz="half" idx="1"/>
          </p:nvPr>
        </p:nvSpPr>
        <p:spPr/>
        <p:txBody>
          <a:bodyPr/>
          <a:lstStyle/>
          <a:p>
            <a:pPr>
              <a:buFontTx/>
              <a:buChar char="o"/>
            </a:pPr>
            <a:r>
              <a:rPr lang="en-US" sz="3100">
                <a:solidFill>
                  <a:srgbClr val="A50021"/>
                </a:solidFill>
                <a:latin typeface="Comic Sans MS" pitchFamily="66" charset="0"/>
              </a:rPr>
              <a:t>Technology can be used as tools to construct knowledge to think and learn with</a:t>
            </a:r>
          </a:p>
          <a:p>
            <a:pPr>
              <a:buFontTx/>
              <a:buChar char="o"/>
            </a:pPr>
            <a:r>
              <a:rPr lang="en-US" sz="3100">
                <a:solidFill>
                  <a:srgbClr val="A50021"/>
                </a:solidFill>
                <a:latin typeface="Comic Sans MS" pitchFamily="66" charset="0"/>
              </a:rPr>
              <a:t>Technology can support personal and social meaning</a:t>
            </a:r>
          </a:p>
          <a:p>
            <a:pPr>
              <a:buFontTx/>
              <a:buNone/>
            </a:pPr>
            <a:endParaRPr lang="en-US" sz="3100">
              <a:solidFill>
                <a:schemeClr val="hlink"/>
              </a:solidFill>
              <a:latin typeface="Comic Sans MS" pitchFamily="66" charset="0"/>
            </a:endParaRPr>
          </a:p>
          <a:p>
            <a:endParaRPr lang="en-US"/>
          </a:p>
        </p:txBody>
      </p:sp>
      <p:pic>
        <p:nvPicPr>
          <p:cNvPr id="3078" name="Picture 6" descr="uveglpzn[1]"/>
          <p:cNvPicPr>
            <a:picLocks noChangeAspect="1" noChangeArrowheads="1"/>
          </p:cNvPicPr>
          <p:nvPr>
            <p:ph type="body" sz="half" idx="2"/>
          </p:nvPr>
        </p:nvPicPr>
        <p:blipFill>
          <a:blip r:embed="rId3" cstate="print"/>
          <a:srcRect/>
          <a:stretch>
            <a:fillRect/>
          </a:stretch>
        </p:blipFill>
        <p:spPr>
          <a:xfrm>
            <a:off x="5791200" y="2133600"/>
            <a:ext cx="2855913" cy="2592388"/>
          </a:xfrm>
          <a:noFill/>
          <a:ln/>
        </p:spPr>
      </p:pic>
      <p:pic>
        <p:nvPicPr>
          <p:cNvPr id="3079" name="Picture 7">
            <a:hlinkClick r:id="" action="ppaction://media"/>
          </p:cNvPr>
          <p:cNvPicPr>
            <a:picLocks noRot="1" noChangeAspect="1" noChangeArrowheads="1"/>
          </p:cNvPicPr>
          <p:nvPr>
            <a:wavAudioFile r:embed="rId1" name="Recorded Sound"/>
          </p:nvPr>
        </p:nvPicPr>
        <p:blipFill>
          <a:blip r:embed="rId4" cstate="print"/>
          <a:srcRect/>
          <a:stretch>
            <a:fillRect/>
          </a:stretch>
        </p:blipFill>
        <p:spPr bwMode="auto">
          <a:xfrm>
            <a:off x="5029200" y="3200400"/>
            <a:ext cx="304800" cy="304800"/>
          </a:xfrm>
          <a:prstGeom prst="rect">
            <a:avLst/>
          </a:prstGeom>
          <a:noFill/>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076">
                                            <p:txEl>
                                              <p:pRg st="0" end="0"/>
                                            </p:txEl>
                                          </p:spTgt>
                                        </p:tgtEl>
                                        <p:attrNameLst>
                                          <p:attrName>style.visibility</p:attrName>
                                        </p:attrNameLst>
                                      </p:cBhvr>
                                      <p:to>
                                        <p:strVal val="visible"/>
                                      </p:to>
                                    </p:set>
                                    <p:animEffect transition="in" filter="fade">
                                      <p:cBhvr>
                                        <p:cTn id="7" dur="1000"/>
                                        <p:tgtEl>
                                          <p:spTgt spid="3076">
                                            <p:txEl>
                                              <p:pRg st="0" end="0"/>
                                            </p:txEl>
                                          </p:spTgt>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3076">
                                            <p:txEl>
                                              <p:pRg st="1" end="1"/>
                                            </p:txEl>
                                          </p:spTgt>
                                        </p:tgtEl>
                                        <p:attrNameLst>
                                          <p:attrName>style.visibility</p:attrName>
                                        </p:attrNameLst>
                                      </p:cBhvr>
                                      <p:to>
                                        <p:strVal val="visible"/>
                                      </p:to>
                                    </p:set>
                                    <p:animEffect transition="in" filter="fade">
                                      <p:cBhvr>
                                        <p:cTn id="11" dur="1000"/>
                                        <p:tgtEl>
                                          <p:spTgt spid="3076">
                                            <p:txEl>
                                              <p:pRg st="1" end="1"/>
                                            </p:txEl>
                                          </p:spTgt>
                                        </p:tgtEl>
                                      </p:cBhvr>
                                    </p:animEffect>
                                  </p:childTnLst>
                                </p:cTn>
                              </p:par>
                              <p:par>
                                <p:cTn id="12" presetID="6" presetClass="emph" presetSubtype="0" fill="hold" nodeType="withEffect">
                                  <p:stCondLst>
                                    <p:cond delay="0"/>
                                  </p:stCondLst>
                                  <p:childTnLst>
                                    <p:animScale>
                                      <p:cBhvr>
                                        <p:cTn id="13" dur="2000" fill="hold"/>
                                        <p:tgtEl>
                                          <p:spTgt spid="3078"/>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seq concurrent="1" nextAc="seek">
              <p:cTn id="14" restart="whenNotActive" fill="hold" evtFilter="cancelBubble" nodeType="interactiveSeq">
                <p:stCondLst>
                  <p:cond evt="onClick" delay="0">
                    <p:tgtEl>
                      <p:spTgt spid="3079"/>
                    </p:tgtEl>
                  </p:cond>
                </p:stCondLst>
                <p:endSync evt="on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9147" fill="hold"/>
                                        <p:tgtEl>
                                          <p:spTgt spid="3079"/>
                                        </p:tgtEl>
                                      </p:cBhvr>
                                    </p:cmd>
                                  </p:childTnLst>
                                </p:cTn>
                              </p:par>
                            </p:childTnLst>
                          </p:cTn>
                        </p:par>
                      </p:childTnLst>
                    </p:cTn>
                  </p:par>
                </p:childTnLst>
              </p:cTn>
              <p:nextCondLst>
                <p:cond evt="onClick" delay="0">
                  <p:tgtEl>
                    <p:spTgt spid="3079"/>
                  </p:tgtEl>
                </p:cond>
              </p:nextCondLst>
            </p:seq>
            <p:audio>
              <p:cMediaNode>
                <p:cTn id="19" fill="hold" display="0">
                  <p:stCondLst>
                    <p:cond delay="indefinite"/>
                  </p:stCondLst>
                  <p:endCondLst>
                    <p:cond evt="onNext" delay="0">
                      <p:tgtEl>
                        <p:sldTgt/>
                      </p:tgtEl>
                    </p:cond>
                    <p:cond evt="onPrev" delay="0">
                      <p:tgtEl>
                        <p:sldTgt/>
                      </p:tgtEl>
                    </p:cond>
                    <p:cond evt="onStopAudio" delay="0">
                      <p:tgtEl>
                        <p:sldTgt/>
                      </p:tgtEl>
                    </p:cond>
                  </p:endCondLst>
                </p:cTn>
                <p:tgtEl>
                  <p:spTgt spid="3079"/>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algn="l"/>
            <a:r>
              <a:rPr lang="en-US">
                <a:solidFill>
                  <a:srgbClr val="A50021"/>
                </a:solidFill>
                <a:effectLst>
                  <a:outerShdw blurRad="38100" dist="38100" dir="2700000" algn="tl">
                    <a:srgbClr val="000000"/>
                  </a:outerShdw>
                </a:effectLst>
                <a:latin typeface="Comic Sans MS" pitchFamily="66" charset="0"/>
              </a:rPr>
              <a:t>Technology’s Usefulness</a:t>
            </a:r>
          </a:p>
        </p:txBody>
      </p:sp>
      <p:sp>
        <p:nvSpPr>
          <p:cNvPr id="6147" name="Rectangle 3"/>
          <p:cNvSpPr>
            <a:spLocks noGrp="1" noChangeArrowheads="1"/>
          </p:cNvSpPr>
          <p:nvPr>
            <p:ph type="body" idx="1"/>
          </p:nvPr>
        </p:nvSpPr>
        <p:spPr/>
        <p:txBody>
          <a:bodyPr/>
          <a:lstStyle/>
          <a:p>
            <a:pPr>
              <a:buFontTx/>
              <a:buNone/>
            </a:pPr>
            <a:r>
              <a:rPr lang="en-US" sz="2800">
                <a:solidFill>
                  <a:srgbClr val="A50021"/>
                </a:solidFill>
                <a:latin typeface="Comic Sans MS" pitchFamily="66" charset="0"/>
              </a:rPr>
              <a:t>Students </a:t>
            </a:r>
          </a:p>
          <a:p>
            <a:pPr lvl="1">
              <a:buFontTx/>
              <a:buChar char="o"/>
            </a:pPr>
            <a:r>
              <a:rPr lang="en-US">
                <a:solidFill>
                  <a:srgbClr val="A50021"/>
                </a:solidFill>
                <a:latin typeface="Comic Sans MS" pitchFamily="66" charset="0"/>
              </a:rPr>
              <a:t>Gain new knowledge</a:t>
            </a:r>
          </a:p>
          <a:p>
            <a:pPr lvl="1">
              <a:buFontTx/>
              <a:buChar char="o"/>
            </a:pPr>
            <a:r>
              <a:rPr lang="en-US">
                <a:solidFill>
                  <a:srgbClr val="A50021"/>
                </a:solidFill>
                <a:latin typeface="Comic Sans MS" pitchFamily="66" charset="0"/>
              </a:rPr>
              <a:t>Engage in creative thinking activities</a:t>
            </a:r>
          </a:p>
          <a:p>
            <a:pPr lvl="1">
              <a:buFontTx/>
              <a:buChar char="o"/>
            </a:pPr>
            <a:r>
              <a:rPr lang="en-US">
                <a:solidFill>
                  <a:srgbClr val="A50021"/>
                </a:solidFill>
                <a:latin typeface="Comic Sans MS" pitchFamily="66" charset="0"/>
              </a:rPr>
              <a:t>Increase synthesizing skills</a:t>
            </a:r>
          </a:p>
          <a:p>
            <a:pPr lvl="1">
              <a:buFontTx/>
              <a:buChar char="o"/>
            </a:pPr>
            <a:r>
              <a:rPr lang="en-US">
                <a:solidFill>
                  <a:srgbClr val="A50021"/>
                </a:solidFill>
                <a:latin typeface="Comic Sans MS" pitchFamily="66" charset="0"/>
              </a:rPr>
              <a:t>Can image processes, outcomes, and possibilities</a:t>
            </a:r>
          </a:p>
          <a:p>
            <a:pPr lvl="1">
              <a:buFontTx/>
              <a:buChar char="o"/>
            </a:pPr>
            <a:r>
              <a:rPr lang="en-US">
                <a:solidFill>
                  <a:srgbClr val="A50021"/>
                </a:solidFill>
                <a:latin typeface="Comic Sans MS" pitchFamily="66" charset="0"/>
              </a:rPr>
              <a:t>Can elaborate on information</a:t>
            </a:r>
          </a:p>
          <a:p>
            <a:pPr lvl="1">
              <a:buFontTx/>
              <a:buChar char="o"/>
            </a:pPr>
            <a:r>
              <a:rPr lang="en-US">
                <a:solidFill>
                  <a:srgbClr val="A50021"/>
                </a:solidFill>
                <a:latin typeface="Comic Sans MS" pitchFamily="66" charset="0"/>
              </a:rPr>
              <a:t>Can add personal meaning to information</a:t>
            </a:r>
          </a:p>
          <a:p>
            <a:endParaRPr lang="en-US" sz="2800">
              <a:solidFill>
                <a:srgbClr val="A50021"/>
              </a:solidFill>
            </a:endParaRPr>
          </a:p>
        </p:txBody>
      </p:sp>
      <p:pic>
        <p:nvPicPr>
          <p:cNvPr id="6148" name="Picture 4" descr="WOW_001C"/>
          <p:cNvPicPr>
            <a:picLocks noChangeAspect="1" noChangeArrowheads="1"/>
          </p:cNvPicPr>
          <p:nvPr/>
        </p:nvPicPr>
        <p:blipFill>
          <a:blip r:embed="rId3" cstate="print"/>
          <a:srcRect/>
          <a:stretch>
            <a:fillRect/>
          </a:stretch>
        </p:blipFill>
        <p:spPr bwMode="auto">
          <a:xfrm>
            <a:off x="7440613" y="228600"/>
            <a:ext cx="1246187" cy="2362200"/>
          </a:xfrm>
          <a:prstGeom prst="rect">
            <a:avLst/>
          </a:prstGeom>
          <a:noFill/>
        </p:spPr>
      </p:pic>
      <p:pic>
        <p:nvPicPr>
          <p:cNvPr id="6150" name="Picture 6">
            <a:hlinkClick r:id="" action="ppaction://media"/>
          </p:cNvPr>
          <p:cNvPicPr>
            <a:picLocks noRot="1" noChangeAspect="1" noChangeArrowheads="1"/>
          </p:cNvPicPr>
          <p:nvPr>
            <a:wavAudioFile r:embed="rId1" name="Recorded Sound"/>
          </p:nvPr>
        </p:nvPicPr>
        <p:blipFill>
          <a:blip r:embed="rId4" cstate="print"/>
          <a:srcRect/>
          <a:stretch>
            <a:fillRect/>
          </a:stretch>
        </p:blipFill>
        <p:spPr bwMode="auto">
          <a:xfrm>
            <a:off x="8153400" y="3352800"/>
            <a:ext cx="304800" cy="304800"/>
          </a:xfrm>
          <a:prstGeom prst="rect">
            <a:avLst/>
          </a:prstGeom>
          <a:noFill/>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fade">
                                      <p:cBhvr>
                                        <p:cTn id="7" dur="1000"/>
                                        <p:tgtEl>
                                          <p:spTgt spid="6147">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147">
                                            <p:txEl>
                                              <p:pRg st="1" end="1"/>
                                            </p:txEl>
                                          </p:spTgt>
                                        </p:tgtEl>
                                        <p:attrNameLst>
                                          <p:attrName>style.visibility</p:attrName>
                                        </p:attrNameLst>
                                      </p:cBhvr>
                                      <p:to>
                                        <p:strVal val="visible"/>
                                      </p:to>
                                    </p:set>
                                    <p:animEffect transition="in" filter="fade">
                                      <p:cBhvr>
                                        <p:cTn id="10" dur="1000"/>
                                        <p:tgtEl>
                                          <p:spTgt spid="6147">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147">
                                            <p:txEl>
                                              <p:pRg st="2" end="2"/>
                                            </p:txEl>
                                          </p:spTgt>
                                        </p:tgtEl>
                                        <p:attrNameLst>
                                          <p:attrName>style.visibility</p:attrName>
                                        </p:attrNameLst>
                                      </p:cBhvr>
                                      <p:to>
                                        <p:strVal val="visible"/>
                                      </p:to>
                                    </p:set>
                                    <p:animEffect transition="in" filter="fade">
                                      <p:cBhvr>
                                        <p:cTn id="13" dur="1000"/>
                                        <p:tgtEl>
                                          <p:spTgt spid="6147">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6147">
                                            <p:txEl>
                                              <p:pRg st="3" end="3"/>
                                            </p:txEl>
                                          </p:spTgt>
                                        </p:tgtEl>
                                        <p:attrNameLst>
                                          <p:attrName>style.visibility</p:attrName>
                                        </p:attrNameLst>
                                      </p:cBhvr>
                                      <p:to>
                                        <p:strVal val="visible"/>
                                      </p:to>
                                    </p:set>
                                    <p:animEffect transition="in" filter="fade">
                                      <p:cBhvr>
                                        <p:cTn id="16" dur="1000"/>
                                        <p:tgtEl>
                                          <p:spTgt spid="6147">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6147">
                                            <p:txEl>
                                              <p:pRg st="4" end="4"/>
                                            </p:txEl>
                                          </p:spTgt>
                                        </p:tgtEl>
                                        <p:attrNameLst>
                                          <p:attrName>style.visibility</p:attrName>
                                        </p:attrNameLst>
                                      </p:cBhvr>
                                      <p:to>
                                        <p:strVal val="visible"/>
                                      </p:to>
                                    </p:set>
                                    <p:animEffect transition="in" filter="fade">
                                      <p:cBhvr>
                                        <p:cTn id="19" dur="1000"/>
                                        <p:tgtEl>
                                          <p:spTgt spid="6147">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6147">
                                            <p:txEl>
                                              <p:pRg st="5" end="5"/>
                                            </p:txEl>
                                          </p:spTgt>
                                        </p:tgtEl>
                                        <p:attrNameLst>
                                          <p:attrName>style.visibility</p:attrName>
                                        </p:attrNameLst>
                                      </p:cBhvr>
                                      <p:to>
                                        <p:strVal val="visible"/>
                                      </p:to>
                                    </p:set>
                                    <p:animEffect transition="in" filter="fade">
                                      <p:cBhvr>
                                        <p:cTn id="22" dur="1000"/>
                                        <p:tgtEl>
                                          <p:spTgt spid="6147">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6147">
                                            <p:txEl>
                                              <p:pRg st="6" end="6"/>
                                            </p:txEl>
                                          </p:spTgt>
                                        </p:tgtEl>
                                        <p:attrNameLst>
                                          <p:attrName>style.visibility</p:attrName>
                                        </p:attrNameLst>
                                      </p:cBhvr>
                                      <p:to>
                                        <p:strVal val="visible"/>
                                      </p:to>
                                    </p:set>
                                    <p:animEffect transition="in" filter="fade">
                                      <p:cBhvr>
                                        <p:cTn id="25" dur="1000"/>
                                        <p:tgtEl>
                                          <p:spTgt spid="6147">
                                            <p:txEl>
                                              <p:pRg st="6" end="6"/>
                                            </p:txEl>
                                          </p:spTgt>
                                        </p:tgtEl>
                                      </p:cBhvr>
                                    </p:animEffect>
                                  </p:childTnLst>
                                </p:cTn>
                              </p:par>
                            </p:childTnLst>
                          </p:cTn>
                        </p:par>
                        <p:par>
                          <p:cTn id="26" fill="hold">
                            <p:stCondLst>
                              <p:cond delay="1000"/>
                            </p:stCondLst>
                            <p:childTnLst>
                              <p:par>
                                <p:cTn id="27" presetID="8" presetClass="emph" presetSubtype="0" fill="hold" nodeType="afterEffect">
                                  <p:stCondLst>
                                    <p:cond delay="0"/>
                                  </p:stCondLst>
                                  <p:childTnLst>
                                    <p:animRot by="21600000">
                                      <p:cBhvr>
                                        <p:cTn id="28" dur="2000" fill="hold"/>
                                        <p:tgtEl>
                                          <p:spTgt spid="614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9" restart="whenNotActive" fill="hold" evtFilter="cancelBubble" nodeType="interactiveSeq">
                <p:stCondLst>
                  <p:cond evt="onClick" delay="0">
                    <p:tgtEl>
                      <p:spTgt spid="6150"/>
                    </p:tgtEl>
                  </p:cond>
                </p:stCondLst>
                <p:endSync evt="onEnd" delay="0">
                  <p:rtn val="all"/>
                </p:endSync>
                <p:childTnLst>
                  <p:par>
                    <p:cTn id="30" fill="hold">
                      <p:stCondLst>
                        <p:cond delay="0"/>
                      </p:stCondLst>
                      <p:childTnLst>
                        <p:par>
                          <p:cTn id="31" fill="hold">
                            <p:stCondLst>
                              <p:cond delay="0"/>
                            </p:stCondLst>
                            <p:childTnLst>
                              <p:par>
                                <p:cTn id="32" presetID="1" presetClass="mediacall" presetSubtype="0" fill="hold" nodeType="clickEffect">
                                  <p:stCondLst>
                                    <p:cond delay="0"/>
                                  </p:stCondLst>
                                  <p:childTnLst>
                                    <p:cmd type="call" cmd="playFrom(0.0)">
                                      <p:cBhvr>
                                        <p:cTn id="33" dur="6027" fill="hold"/>
                                        <p:tgtEl>
                                          <p:spTgt spid="6150"/>
                                        </p:tgtEl>
                                      </p:cBhvr>
                                    </p:cmd>
                                  </p:childTnLst>
                                </p:cTn>
                              </p:par>
                            </p:childTnLst>
                          </p:cTn>
                        </p:par>
                      </p:childTnLst>
                    </p:cTn>
                  </p:par>
                </p:childTnLst>
              </p:cTn>
              <p:nextCondLst>
                <p:cond evt="onClick" delay="0">
                  <p:tgtEl>
                    <p:spTgt spid="6150"/>
                  </p:tgtEl>
                </p:cond>
              </p:nextCondLst>
            </p:seq>
            <p:audio>
              <p:cMediaNode>
                <p:cTn id="34" fill="hold" display="0">
                  <p:stCondLst>
                    <p:cond delay="indefinite"/>
                  </p:stCondLst>
                  <p:endCondLst>
                    <p:cond evt="onNext" delay="0">
                      <p:tgtEl>
                        <p:sldTgt/>
                      </p:tgtEl>
                    </p:cond>
                    <p:cond evt="onPrev" delay="0">
                      <p:tgtEl>
                        <p:sldTgt/>
                      </p:tgtEl>
                    </p:cond>
                    <p:cond evt="onStopAudio" delay="0">
                      <p:tgtEl>
                        <p:sldTgt/>
                      </p:tgtEl>
                    </p:cond>
                  </p:endCondLst>
                </p:cTn>
                <p:tgtEl>
                  <p:spTgt spid="6150"/>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algn="l"/>
            <a:r>
              <a:rPr lang="en-US">
                <a:solidFill>
                  <a:srgbClr val="A50021"/>
                </a:solidFill>
                <a:effectLst>
                  <a:outerShdw blurRad="38100" dist="38100" dir="2700000" algn="tl">
                    <a:srgbClr val="000000"/>
                  </a:outerShdw>
                </a:effectLst>
                <a:latin typeface="Comic Sans MS" pitchFamily="66" charset="0"/>
              </a:rPr>
              <a:t>Technology’s Cost</a:t>
            </a:r>
          </a:p>
        </p:txBody>
      </p:sp>
      <p:sp>
        <p:nvSpPr>
          <p:cNvPr id="7171" name="Rectangle 3"/>
          <p:cNvSpPr>
            <a:spLocks noGrp="1" noChangeArrowheads="1"/>
          </p:cNvSpPr>
          <p:nvPr>
            <p:ph type="body" idx="1"/>
          </p:nvPr>
        </p:nvSpPr>
        <p:spPr/>
        <p:txBody>
          <a:bodyPr/>
          <a:lstStyle/>
          <a:p>
            <a:pPr>
              <a:buFontTx/>
              <a:buChar char="o"/>
            </a:pPr>
            <a:r>
              <a:rPr lang="en-US">
                <a:solidFill>
                  <a:srgbClr val="A50021"/>
                </a:solidFill>
                <a:latin typeface="Comic Sans MS" pitchFamily="66" charset="0"/>
              </a:rPr>
              <a:t>Software is already in use by the school; download a 30 day free trial</a:t>
            </a:r>
          </a:p>
          <a:p>
            <a:pPr>
              <a:buFontTx/>
              <a:buChar char="o"/>
            </a:pPr>
            <a:r>
              <a:rPr lang="en-US">
                <a:solidFill>
                  <a:srgbClr val="A50021"/>
                </a:solidFill>
                <a:latin typeface="Comic Sans MS" pitchFamily="66" charset="0"/>
              </a:rPr>
              <a:t>Schools are already equipped with the Internet</a:t>
            </a:r>
          </a:p>
          <a:p>
            <a:pPr>
              <a:buFontTx/>
              <a:buChar char="o"/>
            </a:pPr>
            <a:r>
              <a:rPr lang="en-US">
                <a:solidFill>
                  <a:srgbClr val="A50021"/>
                </a:solidFill>
                <a:latin typeface="Comic Sans MS" pitchFamily="66" charset="0"/>
              </a:rPr>
              <a:t>Webcams, digital cameras and tape recorders are inexpensive</a:t>
            </a:r>
          </a:p>
          <a:p>
            <a:endParaRPr lang="en-US">
              <a:solidFill>
                <a:srgbClr val="A50021"/>
              </a:solidFill>
              <a:latin typeface="Comic Sans MS" pitchFamily="66" charset="0"/>
            </a:endParaRPr>
          </a:p>
        </p:txBody>
      </p:sp>
      <p:sp>
        <p:nvSpPr>
          <p:cNvPr id="7172" name="AutoShape 4"/>
          <p:cNvSpPr>
            <a:spLocks noChangeArrowheads="1"/>
          </p:cNvSpPr>
          <p:nvPr/>
        </p:nvSpPr>
        <p:spPr bwMode="auto">
          <a:xfrm>
            <a:off x="6629400" y="4495800"/>
            <a:ext cx="2286000" cy="1447800"/>
          </a:xfrm>
          <a:prstGeom prst="wedgeEllipseCallout">
            <a:avLst>
              <a:gd name="adj1" fmla="val -61319"/>
              <a:gd name="adj2" fmla="val 16009"/>
            </a:avLst>
          </a:prstGeom>
          <a:solidFill>
            <a:schemeClr val="accent1"/>
          </a:solidFill>
          <a:ln w="9525">
            <a:solidFill>
              <a:schemeClr val="tx1"/>
            </a:solidFill>
            <a:miter lim="800000"/>
            <a:headEnd/>
            <a:tailEnd/>
          </a:ln>
          <a:effectLst/>
        </p:spPr>
        <p:txBody>
          <a:bodyPr/>
          <a:lstStyle/>
          <a:p>
            <a:pPr algn="ctr" fontAlgn="base">
              <a:spcBef>
                <a:spcPct val="0"/>
              </a:spcBef>
              <a:spcAft>
                <a:spcPct val="0"/>
              </a:spcAft>
            </a:pPr>
            <a:r>
              <a:rPr lang="en-US">
                <a:solidFill>
                  <a:srgbClr val="A50021"/>
                </a:solidFill>
                <a:latin typeface="Comic Sans MS" pitchFamily="66" charset="0"/>
              </a:rPr>
              <a:t>Let’s budget for Technology</a:t>
            </a:r>
          </a:p>
        </p:txBody>
      </p:sp>
      <p:pic>
        <p:nvPicPr>
          <p:cNvPr id="7174" name="Picture 6" descr="MCj03001190000[1]"/>
          <p:cNvPicPr>
            <a:picLocks noChangeAspect="1" noChangeArrowheads="1"/>
          </p:cNvPicPr>
          <p:nvPr/>
        </p:nvPicPr>
        <p:blipFill>
          <a:blip r:embed="rId3" cstate="print"/>
          <a:srcRect/>
          <a:stretch>
            <a:fillRect/>
          </a:stretch>
        </p:blipFill>
        <p:spPr bwMode="auto">
          <a:xfrm>
            <a:off x="4953000" y="4724400"/>
            <a:ext cx="1406525" cy="1820863"/>
          </a:xfrm>
          <a:prstGeom prst="rect">
            <a:avLst/>
          </a:prstGeom>
          <a:noFill/>
        </p:spPr>
      </p:pic>
      <p:pic>
        <p:nvPicPr>
          <p:cNvPr id="7176" name="Picture 8">
            <a:hlinkClick r:id="" action="ppaction://media"/>
          </p:cNvPr>
          <p:cNvPicPr>
            <a:picLocks noRot="1" noChangeAspect="1" noChangeArrowheads="1"/>
          </p:cNvPicPr>
          <p:nvPr>
            <a:wavAudioFile r:embed="rId1" name="Recorded Sound"/>
          </p:nvPr>
        </p:nvPicPr>
        <p:blipFill>
          <a:blip r:embed="rId4" cstate="print"/>
          <a:srcRect/>
          <a:stretch>
            <a:fillRect/>
          </a:stretch>
        </p:blipFill>
        <p:spPr bwMode="auto">
          <a:xfrm>
            <a:off x="3505200" y="5410200"/>
            <a:ext cx="304800" cy="304800"/>
          </a:xfrm>
          <a:prstGeom prst="rect">
            <a:avLst/>
          </a:prstGeom>
          <a:noFill/>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171">
                                            <p:txEl>
                                              <p:pRg st="1" end="1"/>
                                            </p:txEl>
                                          </p:spTgt>
                                        </p:tgtEl>
                                        <p:attrNameLst>
                                          <p:attrName>style.visibility</p:attrName>
                                        </p:attrNameLst>
                                      </p:cBhvr>
                                      <p:to>
                                        <p:strVal val="visible"/>
                                      </p:to>
                                    </p:set>
                                    <p:animEffect transition="in" filter="fade">
                                      <p:cBhvr>
                                        <p:cTn id="10" dur="1000"/>
                                        <p:tgtEl>
                                          <p:spTgt spid="7171">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7171">
                                            <p:txEl>
                                              <p:pRg st="2" end="2"/>
                                            </p:txEl>
                                          </p:spTgt>
                                        </p:tgtEl>
                                        <p:attrNameLst>
                                          <p:attrName>style.visibility</p:attrName>
                                        </p:attrNameLst>
                                      </p:cBhvr>
                                      <p:to>
                                        <p:strVal val="visible"/>
                                      </p:to>
                                    </p:set>
                                    <p:animEffect transition="in" filter="fade">
                                      <p:cBhvr>
                                        <p:cTn id="13" dur="1000"/>
                                        <p:tgtEl>
                                          <p:spTgt spid="7171">
                                            <p:txEl>
                                              <p:pRg st="2" end="2"/>
                                            </p:txEl>
                                          </p:spTgt>
                                        </p:tgtEl>
                                      </p:cBhvr>
                                    </p:animEffect>
                                  </p:childTnLst>
                                </p:cTn>
                              </p:par>
                              <p:par>
                                <p:cTn id="14" presetID="26" presetClass="emph" presetSubtype="0" fill="hold" nodeType="withEffect">
                                  <p:stCondLst>
                                    <p:cond delay="0"/>
                                  </p:stCondLst>
                                  <p:childTnLst>
                                    <p:animEffect transition="out" filter="fade">
                                      <p:cBhvr>
                                        <p:cTn id="15" dur="500" tmFilter="0, 0; .2, .5; .8, .5; 1, 0"/>
                                        <p:tgtEl>
                                          <p:spTgt spid="7174"/>
                                        </p:tgtEl>
                                      </p:cBhvr>
                                    </p:animEffect>
                                    <p:animScale>
                                      <p:cBhvr>
                                        <p:cTn id="16" dur="250" autoRev="1" fill="hold"/>
                                        <p:tgtEl>
                                          <p:spTgt spid="7174"/>
                                        </p:tgtEl>
                                      </p:cBhvr>
                                      <p:by x="105000" y="105000"/>
                                    </p:animScale>
                                  </p:childTnLst>
                                </p:cTn>
                              </p:par>
                              <p:par>
                                <p:cTn id="17" presetID="26" presetClass="emph" presetSubtype="0" fill="hold" grpId="0" nodeType="withEffect">
                                  <p:stCondLst>
                                    <p:cond delay="0"/>
                                  </p:stCondLst>
                                  <p:childTnLst>
                                    <p:animEffect transition="out" filter="fade">
                                      <p:cBhvr>
                                        <p:cTn id="18" dur="500" tmFilter="0, 0; .2, .5; .8, .5; 1, 0"/>
                                        <p:tgtEl>
                                          <p:spTgt spid="7172"/>
                                        </p:tgtEl>
                                      </p:cBhvr>
                                    </p:animEffect>
                                    <p:animScale>
                                      <p:cBhvr>
                                        <p:cTn id="19" dur="250" autoRev="1" fill="hold"/>
                                        <p:tgtEl>
                                          <p:spTgt spid="717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7176"/>
                    </p:tgtEl>
                  </p:cond>
                </p:stCondLst>
                <p:endSync evt="onEnd" delay="0">
                  <p:rtn val="all"/>
                </p:endSync>
                <p:childTnLst>
                  <p:par>
                    <p:cTn id="21" fill="hold">
                      <p:stCondLst>
                        <p:cond delay="0"/>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6935" fill="hold"/>
                                        <p:tgtEl>
                                          <p:spTgt spid="7176"/>
                                        </p:tgtEl>
                                      </p:cBhvr>
                                    </p:cmd>
                                  </p:childTnLst>
                                </p:cTn>
                              </p:par>
                            </p:childTnLst>
                          </p:cTn>
                        </p:par>
                      </p:childTnLst>
                    </p:cTn>
                  </p:par>
                </p:childTnLst>
              </p:cTn>
              <p:nextCondLst>
                <p:cond evt="onClick" delay="0">
                  <p:tgtEl>
                    <p:spTgt spid="7176"/>
                  </p:tgtEl>
                </p:cond>
              </p:nextCondLst>
            </p:seq>
            <p:audio>
              <p:cMediaNode>
                <p:cTn id="25" fill="hold" display="0">
                  <p:stCondLst>
                    <p:cond delay="indefinite"/>
                  </p:stCondLst>
                  <p:endCondLst>
                    <p:cond evt="onNext" delay="0">
                      <p:tgtEl>
                        <p:sldTgt/>
                      </p:tgtEl>
                    </p:cond>
                    <p:cond evt="onPrev" delay="0">
                      <p:tgtEl>
                        <p:sldTgt/>
                      </p:tgtEl>
                    </p:cond>
                    <p:cond evt="onStopAudio" delay="0">
                      <p:tgtEl>
                        <p:sldTgt/>
                      </p:tgtEl>
                    </p:cond>
                  </p:endCondLst>
                </p:cTn>
                <p:tgtEl>
                  <p:spTgt spid="7176"/>
                </p:tgtEl>
              </p:cMediaNode>
            </p:audio>
          </p:childTnLst>
        </p:cTn>
      </p:par>
    </p:tnLst>
    <p:bldLst>
      <p:bldP spid="717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381000" y="304800"/>
            <a:ext cx="8229600" cy="1143000"/>
          </a:xfrm>
        </p:spPr>
        <p:txBody>
          <a:bodyPr/>
          <a:lstStyle/>
          <a:p>
            <a:pPr algn="l"/>
            <a:r>
              <a:rPr lang="en-US">
                <a:solidFill>
                  <a:srgbClr val="A50021"/>
                </a:solidFill>
                <a:effectLst>
                  <a:outerShdw blurRad="38100" dist="38100" dir="2700000" algn="tl">
                    <a:srgbClr val="000000"/>
                  </a:outerShdw>
                </a:effectLst>
                <a:latin typeface="Comic Sans MS" pitchFamily="66" charset="0"/>
              </a:rPr>
              <a:t>Technology’s Tools</a:t>
            </a:r>
          </a:p>
        </p:txBody>
      </p:sp>
      <p:sp>
        <p:nvSpPr>
          <p:cNvPr id="8195" name="Rectangle 3"/>
          <p:cNvSpPr>
            <a:spLocks noGrp="1" noChangeArrowheads="1"/>
          </p:cNvSpPr>
          <p:nvPr>
            <p:ph type="body" sz="half" idx="1"/>
          </p:nvPr>
        </p:nvSpPr>
        <p:spPr/>
        <p:txBody>
          <a:bodyPr/>
          <a:lstStyle/>
          <a:p>
            <a:pPr>
              <a:lnSpc>
                <a:spcPct val="90000"/>
              </a:lnSpc>
              <a:buFontTx/>
              <a:buChar char="o"/>
            </a:pPr>
            <a:r>
              <a:rPr lang="en-US" sz="3000">
                <a:solidFill>
                  <a:srgbClr val="A50021"/>
                </a:solidFill>
                <a:latin typeface="Comic Sans MS" pitchFamily="66" charset="0"/>
              </a:rPr>
              <a:t>Database software programs</a:t>
            </a:r>
          </a:p>
          <a:p>
            <a:pPr>
              <a:lnSpc>
                <a:spcPct val="90000"/>
              </a:lnSpc>
              <a:buFontTx/>
              <a:buChar char="o"/>
            </a:pPr>
            <a:r>
              <a:rPr lang="en-US" sz="3000">
                <a:solidFill>
                  <a:srgbClr val="A50021"/>
                </a:solidFill>
                <a:latin typeface="Comic Sans MS" pitchFamily="66" charset="0"/>
              </a:rPr>
              <a:t>Spreadsheet software programs</a:t>
            </a:r>
          </a:p>
          <a:p>
            <a:pPr>
              <a:lnSpc>
                <a:spcPct val="90000"/>
              </a:lnSpc>
              <a:buFontTx/>
              <a:buChar char="o"/>
            </a:pPr>
            <a:r>
              <a:rPr lang="en-US" sz="3000">
                <a:solidFill>
                  <a:srgbClr val="A50021"/>
                </a:solidFill>
                <a:latin typeface="Comic Sans MS" pitchFamily="66" charset="0"/>
              </a:rPr>
              <a:t>Simulation software</a:t>
            </a:r>
          </a:p>
          <a:p>
            <a:pPr>
              <a:lnSpc>
                <a:spcPct val="90000"/>
              </a:lnSpc>
              <a:buFontTx/>
              <a:buChar char="o"/>
            </a:pPr>
            <a:r>
              <a:rPr lang="en-US" sz="3000">
                <a:solidFill>
                  <a:srgbClr val="A50021"/>
                </a:solidFill>
                <a:latin typeface="Comic Sans MS" pitchFamily="66" charset="0"/>
              </a:rPr>
              <a:t>Search engines</a:t>
            </a:r>
          </a:p>
          <a:p>
            <a:pPr>
              <a:lnSpc>
                <a:spcPct val="90000"/>
              </a:lnSpc>
            </a:pPr>
            <a:endParaRPr lang="en-US">
              <a:solidFill>
                <a:srgbClr val="A50021"/>
              </a:solidFill>
              <a:latin typeface="Comic Sans MS" pitchFamily="66" charset="0"/>
            </a:endParaRPr>
          </a:p>
        </p:txBody>
      </p:sp>
      <p:pic>
        <p:nvPicPr>
          <p:cNvPr id="8203" name="Picture 11" descr="Form B"/>
          <p:cNvPicPr>
            <a:picLocks noChangeAspect="1" noChangeArrowheads="1"/>
          </p:cNvPicPr>
          <p:nvPr/>
        </p:nvPicPr>
        <p:blipFill>
          <a:blip r:embed="rId3" cstate="print"/>
          <a:srcRect/>
          <a:stretch>
            <a:fillRect/>
          </a:stretch>
        </p:blipFill>
        <p:spPr bwMode="auto">
          <a:xfrm>
            <a:off x="4891088" y="2057400"/>
            <a:ext cx="4252912" cy="4103688"/>
          </a:xfrm>
          <a:prstGeom prst="rect">
            <a:avLst/>
          </a:prstGeom>
          <a:noFill/>
        </p:spPr>
      </p:pic>
      <p:sp>
        <p:nvSpPr>
          <p:cNvPr id="8204" name="Rectangle 12"/>
          <p:cNvSpPr>
            <a:spLocks noChangeArrowheads="1"/>
          </p:cNvSpPr>
          <p:nvPr/>
        </p:nvSpPr>
        <p:spPr bwMode="auto">
          <a:xfrm>
            <a:off x="5715000" y="1676400"/>
            <a:ext cx="2990850" cy="366713"/>
          </a:xfrm>
          <a:prstGeom prst="rect">
            <a:avLst/>
          </a:prstGeom>
          <a:noFill/>
          <a:ln w="9525">
            <a:noFill/>
            <a:miter lim="800000"/>
            <a:headEnd/>
            <a:tailEnd/>
          </a:ln>
          <a:effectLst/>
        </p:spPr>
        <p:txBody>
          <a:bodyPr wrap="none">
            <a:spAutoFit/>
          </a:bodyPr>
          <a:lstStyle/>
          <a:p>
            <a:pPr fontAlgn="base">
              <a:spcBef>
                <a:spcPct val="20000"/>
              </a:spcBef>
              <a:spcAft>
                <a:spcPct val="0"/>
              </a:spcAft>
              <a:buFontTx/>
              <a:buChar char="o"/>
            </a:pPr>
            <a:r>
              <a:rPr lang="en-US" b="1">
                <a:solidFill>
                  <a:srgbClr val="A50021"/>
                </a:solidFill>
                <a:latin typeface="Arial" charset="0"/>
              </a:rPr>
              <a:t>Computer concept maps</a:t>
            </a:r>
          </a:p>
        </p:txBody>
      </p:sp>
      <p:pic>
        <p:nvPicPr>
          <p:cNvPr id="8206" name="Picture 14">
            <a:hlinkClick r:id="" action="ppaction://media"/>
          </p:cNvPr>
          <p:cNvPicPr>
            <a:picLocks noRot="1" noChangeAspect="1" noChangeArrowheads="1"/>
          </p:cNvPicPr>
          <p:nvPr>
            <a:wavAudioFile r:embed="rId1" name="Recorded Sound"/>
          </p:nvPr>
        </p:nvPicPr>
        <p:blipFill>
          <a:blip r:embed="rId4" cstate="print"/>
          <a:srcRect/>
          <a:stretch>
            <a:fillRect/>
          </a:stretch>
        </p:blipFill>
        <p:spPr bwMode="auto">
          <a:xfrm>
            <a:off x="3733800" y="5029200"/>
            <a:ext cx="304800" cy="304800"/>
          </a:xfrm>
          <a:prstGeom prst="rect">
            <a:avLst/>
          </a:prstGeom>
          <a:noFill/>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Effect transition="in" filter="fade">
                                      <p:cBhvr>
                                        <p:cTn id="7" dur="1000"/>
                                        <p:tgtEl>
                                          <p:spTgt spid="8195">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195">
                                            <p:txEl>
                                              <p:pRg st="1" end="1"/>
                                            </p:txEl>
                                          </p:spTgt>
                                        </p:tgtEl>
                                        <p:attrNameLst>
                                          <p:attrName>style.visibility</p:attrName>
                                        </p:attrNameLst>
                                      </p:cBhvr>
                                      <p:to>
                                        <p:strVal val="visible"/>
                                      </p:to>
                                    </p:set>
                                    <p:animEffect transition="in" filter="fade">
                                      <p:cBhvr>
                                        <p:cTn id="10" dur="1000"/>
                                        <p:tgtEl>
                                          <p:spTgt spid="8195">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195">
                                            <p:txEl>
                                              <p:pRg st="2" end="2"/>
                                            </p:txEl>
                                          </p:spTgt>
                                        </p:tgtEl>
                                        <p:attrNameLst>
                                          <p:attrName>style.visibility</p:attrName>
                                        </p:attrNameLst>
                                      </p:cBhvr>
                                      <p:to>
                                        <p:strVal val="visible"/>
                                      </p:to>
                                    </p:set>
                                    <p:animEffect transition="in" filter="fade">
                                      <p:cBhvr>
                                        <p:cTn id="13" dur="1000"/>
                                        <p:tgtEl>
                                          <p:spTgt spid="8195">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195">
                                            <p:txEl>
                                              <p:pRg st="3" end="3"/>
                                            </p:txEl>
                                          </p:spTgt>
                                        </p:tgtEl>
                                        <p:attrNameLst>
                                          <p:attrName>style.visibility</p:attrName>
                                        </p:attrNameLst>
                                      </p:cBhvr>
                                      <p:to>
                                        <p:strVal val="visible"/>
                                      </p:to>
                                    </p:set>
                                    <p:animEffect transition="in" filter="fade">
                                      <p:cBhvr>
                                        <p:cTn id="16" dur="1000"/>
                                        <p:tgtEl>
                                          <p:spTgt spid="8195">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8203"/>
                                        </p:tgtEl>
                                        <p:attrNameLst>
                                          <p:attrName>style.visibility</p:attrName>
                                        </p:attrNameLst>
                                      </p:cBhvr>
                                      <p:to>
                                        <p:strVal val="visible"/>
                                      </p:to>
                                    </p:set>
                                    <p:animEffect transition="in" filter="fade">
                                      <p:cBhvr>
                                        <p:cTn id="19" dur="1000"/>
                                        <p:tgtEl>
                                          <p:spTgt spid="820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8204"/>
                                        </p:tgtEl>
                                        <p:attrNameLst>
                                          <p:attrName>style.visibility</p:attrName>
                                        </p:attrNameLst>
                                      </p:cBhvr>
                                      <p:to>
                                        <p:strVal val="visible"/>
                                      </p:to>
                                    </p:set>
                                    <p:animEffect transition="in" filter="fade">
                                      <p:cBhvr>
                                        <p:cTn id="22" dur="1000"/>
                                        <p:tgtEl>
                                          <p:spTgt spid="820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8206"/>
                    </p:tgtEl>
                  </p:cond>
                </p:stCondLst>
                <p:endSync evt="onEnd" delay="0">
                  <p:rtn val="all"/>
                </p:endSync>
                <p:childTnLst>
                  <p:par>
                    <p:cTn id="24" fill="hold">
                      <p:stCondLst>
                        <p:cond delay="0"/>
                      </p:stCondLst>
                      <p:childTnLst>
                        <p:par>
                          <p:cTn id="25" fill="hold">
                            <p:stCondLst>
                              <p:cond delay="0"/>
                            </p:stCondLst>
                            <p:childTnLst>
                              <p:par>
                                <p:cTn id="26" presetID="1" presetClass="mediacall" presetSubtype="0" fill="hold" nodeType="clickEffect">
                                  <p:stCondLst>
                                    <p:cond delay="0"/>
                                  </p:stCondLst>
                                  <p:childTnLst>
                                    <p:cmd type="call" cmd="playFrom(0.0)">
                                      <p:cBhvr>
                                        <p:cTn id="27" dur="7583" fill="hold"/>
                                        <p:tgtEl>
                                          <p:spTgt spid="8206"/>
                                        </p:tgtEl>
                                      </p:cBhvr>
                                    </p:cmd>
                                  </p:childTnLst>
                                </p:cTn>
                              </p:par>
                            </p:childTnLst>
                          </p:cTn>
                        </p:par>
                      </p:childTnLst>
                    </p:cTn>
                  </p:par>
                </p:childTnLst>
              </p:cTn>
              <p:nextCondLst>
                <p:cond evt="onClick" delay="0">
                  <p:tgtEl>
                    <p:spTgt spid="8206"/>
                  </p:tgtEl>
                </p:cond>
              </p:nextCondLst>
            </p:seq>
            <p:audio>
              <p:cMediaNode>
                <p:cTn id="28" fill="hold" display="0">
                  <p:stCondLst>
                    <p:cond delay="indefinite"/>
                  </p:stCondLst>
                  <p:endCondLst>
                    <p:cond evt="onNext" delay="0">
                      <p:tgtEl>
                        <p:sldTgt/>
                      </p:tgtEl>
                    </p:cond>
                    <p:cond evt="onPrev" delay="0">
                      <p:tgtEl>
                        <p:sldTgt/>
                      </p:tgtEl>
                    </p:cond>
                    <p:cond evt="onStopAudio" delay="0">
                      <p:tgtEl>
                        <p:sldTgt/>
                      </p:tgtEl>
                    </p:cond>
                  </p:endCondLst>
                </p:cTn>
                <p:tgtEl>
                  <p:spTgt spid="8206"/>
                </p:tgtEl>
              </p:cMediaNode>
            </p:audio>
          </p:childTnLst>
        </p:cTn>
      </p:par>
    </p:tnLst>
    <p:bldLst>
      <p:bldP spid="8195" grpId="0" build="p"/>
      <p:bldP spid="820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algn="l"/>
            <a:r>
              <a:rPr lang="en-US">
                <a:solidFill>
                  <a:srgbClr val="A50021"/>
                </a:solidFill>
                <a:effectLst>
                  <a:outerShdw blurRad="38100" dist="38100" dir="2700000" algn="tl">
                    <a:srgbClr val="000000"/>
                  </a:outerShdw>
                </a:effectLst>
                <a:latin typeface="Comic Sans MS" pitchFamily="66" charset="0"/>
              </a:rPr>
              <a:t>Technology’s Tools</a:t>
            </a:r>
          </a:p>
        </p:txBody>
      </p:sp>
      <p:sp>
        <p:nvSpPr>
          <p:cNvPr id="10243" name="Rectangle 3"/>
          <p:cNvSpPr>
            <a:spLocks noGrp="1" noChangeArrowheads="1"/>
          </p:cNvSpPr>
          <p:nvPr>
            <p:ph type="body" idx="1"/>
          </p:nvPr>
        </p:nvSpPr>
        <p:spPr/>
        <p:txBody>
          <a:bodyPr/>
          <a:lstStyle/>
          <a:p>
            <a:pPr>
              <a:lnSpc>
                <a:spcPct val="90000"/>
              </a:lnSpc>
              <a:buFontTx/>
              <a:buChar char="o"/>
            </a:pPr>
            <a:r>
              <a:rPr lang="en-US" sz="2800">
                <a:solidFill>
                  <a:srgbClr val="A50021"/>
                </a:solidFill>
                <a:latin typeface="Comic Sans MS" pitchFamily="66" charset="0"/>
              </a:rPr>
              <a:t>Webcams</a:t>
            </a:r>
          </a:p>
          <a:p>
            <a:pPr>
              <a:lnSpc>
                <a:spcPct val="90000"/>
              </a:lnSpc>
              <a:buFontTx/>
              <a:buChar char="o"/>
            </a:pPr>
            <a:endParaRPr lang="en-US" sz="2800">
              <a:solidFill>
                <a:srgbClr val="A50021"/>
              </a:solidFill>
              <a:latin typeface="Comic Sans MS" pitchFamily="66" charset="0"/>
            </a:endParaRPr>
          </a:p>
          <a:p>
            <a:pPr>
              <a:lnSpc>
                <a:spcPct val="90000"/>
              </a:lnSpc>
              <a:buFontTx/>
              <a:buChar char="o"/>
            </a:pPr>
            <a:r>
              <a:rPr lang="en-US" sz="2800">
                <a:solidFill>
                  <a:srgbClr val="A50021"/>
                </a:solidFill>
                <a:latin typeface="Comic Sans MS" pitchFamily="66" charset="0"/>
              </a:rPr>
              <a:t>Digital cameras</a:t>
            </a:r>
          </a:p>
          <a:p>
            <a:pPr>
              <a:lnSpc>
                <a:spcPct val="90000"/>
              </a:lnSpc>
              <a:buFontTx/>
              <a:buChar char="o"/>
            </a:pPr>
            <a:endParaRPr lang="en-US" sz="2800">
              <a:solidFill>
                <a:srgbClr val="A50021"/>
              </a:solidFill>
              <a:latin typeface="Comic Sans MS" pitchFamily="66" charset="0"/>
            </a:endParaRPr>
          </a:p>
          <a:p>
            <a:pPr>
              <a:lnSpc>
                <a:spcPct val="90000"/>
              </a:lnSpc>
              <a:buFontTx/>
              <a:buChar char="o"/>
            </a:pPr>
            <a:r>
              <a:rPr lang="en-US" sz="2800">
                <a:solidFill>
                  <a:srgbClr val="A50021"/>
                </a:solidFill>
                <a:latin typeface="Comic Sans MS" pitchFamily="66" charset="0"/>
              </a:rPr>
              <a:t>Multimedia publishing tools</a:t>
            </a:r>
          </a:p>
          <a:p>
            <a:pPr>
              <a:lnSpc>
                <a:spcPct val="90000"/>
              </a:lnSpc>
              <a:buFontTx/>
              <a:buChar char="o"/>
            </a:pPr>
            <a:endParaRPr lang="en-US" sz="2800">
              <a:solidFill>
                <a:srgbClr val="A50021"/>
              </a:solidFill>
              <a:latin typeface="Comic Sans MS" pitchFamily="66" charset="0"/>
            </a:endParaRPr>
          </a:p>
          <a:p>
            <a:pPr>
              <a:lnSpc>
                <a:spcPct val="90000"/>
              </a:lnSpc>
              <a:buFontTx/>
              <a:buChar char="o"/>
            </a:pPr>
            <a:r>
              <a:rPr lang="en-US" sz="2800">
                <a:solidFill>
                  <a:srgbClr val="A50021"/>
                </a:solidFill>
                <a:latin typeface="Comic Sans MS" pitchFamily="66" charset="0"/>
              </a:rPr>
              <a:t>E-Mail</a:t>
            </a:r>
          </a:p>
          <a:p>
            <a:pPr>
              <a:lnSpc>
                <a:spcPct val="90000"/>
              </a:lnSpc>
              <a:buFontTx/>
              <a:buChar char="o"/>
            </a:pPr>
            <a:endParaRPr lang="en-US" sz="2800">
              <a:solidFill>
                <a:srgbClr val="A50021"/>
              </a:solidFill>
              <a:latin typeface="Comic Sans MS" pitchFamily="66" charset="0"/>
            </a:endParaRPr>
          </a:p>
          <a:p>
            <a:pPr>
              <a:lnSpc>
                <a:spcPct val="90000"/>
              </a:lnSpc>
              <a:buFontTx/>
              <a:buChar char="o"/>
            </a:pPr>
            <a:r>
              <a:rPr lang="en-US" sz="2800">
                <a:solidFill>
                  <a:srgbClr val="A50021"/>
                </a:solidFill>
                <a:latin typeface="Comic Sans MS" pitchFamily="66" charset="0"/>
              </a:rPr>
              <a:t>Bulletin boards</a:t>
            </a:r>
          </a:p>
        </p:txBody>
      </p:sp>
      <p:pic>
        <p:nvPicPr>
          <p:cNvPr id="10244" name="Picture 4" descr="_zae0kmx[1]"/>
          <p:cNvPicPr>
            <a:picLocks noChangeAspect="1" noChangeArrowheads="1"/>
          </p:cNvPicPr>
          <p:nvPr/>
        </p:nvPicPr>
        <p:blipFill>
          <a:blip r:embed="rId3" cstate="print"/>
          <a:srcRect/>
          <a:stretch>
            <a:fillRect/>
          </a:stretch>
        </p:blipFill>
        <p:spPr bwMode="auto">
          <a:xfrm>
            <a:off x="2057400" y="4419600"/>
            <a:ext cx="1757363" cy="600075"/>
          </a:xfrm>
          <a:prstGeom prst="rect">
            <a:avLst/>
          </a:prstGeom>
          <a:noFill/>
        </p:spPr>
      </p:pic>
      <p:pic>
        <p:nvPicPr>
          <p:cNvPr id="10245" name="Picture 5" descr="0lz2pqne[1]"/>
          <p:cNvPicPr>
            <a:picLocks noChangeAspect="1" noChangeArrowheads="1"/>
          </p:cNvPicPr>
          <p:nvPr/>
        </p:nvPicPr>
        <p:blipFill>
          <a:blip r:embed="rId4" cstate="print"/>
          <a:srcRect/>
          <a:stretch>
            <a:fillRect/>
          </a:stretch>
        </p:blipFill>
        <p:spPr bwMode="auto">
          <a:xfrm>
            <a:off x="3581400" y="2362200"/>
            <a:ext cx="1376363" cy="733425"/>
          </a:xfrm>
          <a:prstGeom prst="rect">
            <a:avLst/>
          </a:prstGeom>
          <a:noFill/>
        </p:spPr>
      </p:pic>
      <p:pic>
        <p:nvPicPr>
          <p:cNvPr id="10246" name="Picture 6" descr="webcam"/>
          <p:cNvPicPr>
            <a:picLocks noChangeAspect="1" noChangeArrowheads="1"/>
          </p:cNvPicPr>
          <p:nvPr/>
        </p:nvPicPr>
        <p:blipFill>
          <a:blip r:embed="rId5" cstate="print"/>
          <a:srcRect/>
          <a:stretch>
            <a:fillRect/>
          </a:stretch>
        </p:blipFill>
        <p:spPr bwMode="auto">
          <a:xfrm>
            <a:off x="2514600" y="1219200"/>
            <a:ext cx="1323975" cy="1323975"/>
          </a:xfrm>
          <a:prstGeom prst="rect">
            <a:avLst/>
          </a:prstGeom>
          <a:noFill/>
        </p:spPr>
      </p:pic>
      <p:pic>
        <p:nvPicPr>
          <p:cNvPr id="10247" name="Picture 7" descr="pagemakerbox"/>
          <p:cNvPicPr>
            <a:picLocks noChangeAspect="1" noChangeArrowheads="1"/>
          </p:cNvPicPr>
          <p:nvPr/>
        </p:nvPicPr>
        <p:blipFill>
          <a:blip r:embed="rId6" cstate="print"/>
          <a:srcRect/>
          <a:stretch>
            <a:fillRect/>
          </a:stretch>
        </p:blipFill>
        <p:spPr bwMode="auto">
          <a:xfrm>
            <a:off x="5410200" y="2743200"/>
            <a:ext cx="1828800" cy="1828800"/>
          </a:xfrm>
          <a:prstGeom prst="rect">
            <a:avLst/>
          </a:prstGeom>
          <a:noFill/>
        </p:spPr>
      </p:pic>
      <p:pic>
        <p:nvPicPr>
          <p:cNvPr id="10249" name="Picture 9" descr="Bulletin Board"/>
          <p:cNvPicPr>
            <a:picLocks noChangeAspect="1" noChangeArrowheads="1"/>
          </p:cNvPicPr>
          <p:nvPr/>
        </p:nvPicPr>
        <p:blipFill>
          <a:blip r:embed="rId7" cstate="print"/>
          <a:srcRect/>
          <a:stretch>
            <a:fillRect/>
          </a:stretch>
        </p:blipFill>
        <p:spPr bwMode="auto">
          <a:xfrm>
            <a:off x="3505200" y="5105400"/>
            <a:ext cx="4972050" cy="1447800"/>
          </a:xfrm>
          <a:prstGeom prst="rect">
            <a:avLst/>
          </a:prstGeom>
          <a:noFill/>
        </p:spPr>
      </p:pic>
      <p:pic>
        <p:nvPicPr>
          <p:cNvPr id="10250" name="Picture 10">
            <a:hlinkClick r:id="" action="ppaction://media"/>
          </p:cNvPr>
          <p:cNvPicPr>
            <a:picLocks noRot="1" noChangeAspect="1" noChangeArrowheads="1"/>
          </p:cNvPicPr>
          <p:nvPr>
            <a:wavAudioFile r:embed="rId1" name="Recorded Sound"/>
          </p:nvPr>
        </p:nvPicPr>
        <p:blipFill>
          <a:blip r:embed="rId8" cstate="print"/>
          <a:srcRect/>
          <a:stretch>
            <a:fillRect/>
          </a:stretch>
        </p:blipFill>
        <p:spPr bwMode="auto">
          <a:xfrm>
            <a:off x="7620000" y="1524000"/>
            <a:ext cx="304800" cy="304800"/>
          </a:xfrm>
          <a:prstGeom prst="rect">
            <a:avLst/>
          </a:prstGeom>
          <a:noFill/>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 calcmode="lin" valueType="num">
                                      <p:cBhvr additive="base">
                                        <p:cTn id="7" dur="500" fill="hold"/>
                                        <p:tgtEl>
                                          <p:spTgt spid="1024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0243">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0243">
                                            <p:txEl>
                                              <p:pRg st="2" end="2"/>
                                            </p:txEl>
                                          </p:spTgt>
                                        </p:tgtEl>
                                        <p:attrNameLst>
                                          <p:attrName>style.visibility</p:attrName>
                                        </p:attrNameLst>
                                      </p:cBhvr>
                                      <p:to>
                                        <p:strVal val="visible"/>
                                      </p:to>
                                    </p:set>
                                    <p:anim calcmode="lin" valueType="num">
                                      <p:cBhvr additive="base">
                                        <p:cTn id="11" dur="500" fill="hold"/>
                                        <p:tgtEl>
                                          <p:spTgt spid="10243">
                                            <p:txEl>
                                              <p:pRg st="2" end="2"/>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10243">
                                            <p:txEl>
                                              <p:pRg st="2" end="2"/>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0243">
                                            <p:txEl>
                                              <p:pRg st="4" end="4"/>
                                            </p:txEl>
                                          </p:spTgt>
                                        </p:tgtEl>
                                        <p:attrNameLst>
                                          <p:attrName>style.visibility</p:attrName>
                                        </p:attrNameLst>
                                      </p:cBhvr>
                                      <p:to>
                                        <p:strVal val="visible"/>
                                      </p:to>
                                    </p:set>
                                    <p:anim calcmode="lin" valueType="num">
                                      <p:cBhvr additive="base">
                                        <p:cTn id="15" dur="500" fill="hold"/>
                                        <p:tgtEl>
                                          <p:spTgt spid="10243">
                                            <p:txEl>
                                              <p:pRg st="4" end="4"/>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10243">
                                            <p:txEl>
                                              <p:pRg st="4" end="4"/>
                                            </p:txEl>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0243">
                                            <p:txEl>
                                              <p:pRg st="6" end="6"/>
                                            </p:txEl>
                                          </p:spTgt>
                                        </p:tgtEl>
                                        <p:attrNameLst>
                                          <p:attrName>style.visibility</p:attrName>
                                        </p:attrNameLst>
                                      </p:cBhvr>
                                      <p:to>
                                        <p:strVal val="visible"/>
                                      </p:to>
                                    </p:set>
                                    <p:anim calcmode="lin" valueType="num">
                                      <p:cBhvr additive="base">
                                        <p:cTn id="19" dur="500" fill="hold"/>
                                        <p:tgtEl>
                                          <p:spTgt spid="10243">
                                            <p:txEl>
                                              <p:pRg st="6" end="6"/>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0243">
                                            <p:txEl>
                                              <p:pRg st="6" end="6"/>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0243">
                                            <p:txEl>
                                              <p:pRg st="8" end="8"/>
                                            </p:txEl>
                                          </p:spTgt>
                                        </p:tgtEl>
                                        <p:attrNameLst>
                                          <p:attrName>style.visibility</p:attrName>
                                        </p:attrNameLst>
                                      </p:cBhvr>
                                      <p:to>
                                        <p:strVal val="visible"/>
                                      </p:to>
                                    </p:set>
                                    <p:anim calcmode="lin" valueType="num">
                                      <p:cBhvr additive="base">
                                        <p:cTn id="23" dur="500" fill="hold"/>
                                        <p:tgtEl>
                                          <p:spTgt spid="10243">
                                            <p:txEl>
                                              <p:pRg st="8" end="8"/>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0243">
                                            <p:txEl>
                                              <p:pRg st="8" end="8"/>
                                            </p:txEl>
                                          </p:spTgt>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10246"/>
                                        </p:tgtEl>
                                        <p:attrNameLst>
                                          <p:attrName>style.visibility</p:attrName>
                                        </p:attrNameLst>
                                      </p:cBhvr>
                                      <p:to>
                                        <p:strVal val="visible"/>
                                      </p:to>
                                    </p:set>
                                    <p:anim calcmode="lin" valueType="num">
                                      <p:cBhvr additive="base">
                                        <p:cTn id="27" dur="500" fill="hold"/>
                                        <p:tgtEl>
                                          <p:spTgt spid="10246"/>
                                        </p:tgtEl>
                                        <p:attrNameLst>
                                          <p:attrName>ppt_x</p:attrName>
                                        </p:attrNameLst>
                                      </p:cBhvr>
                                      <p:tavLst>
                                        <p:tav tm="0">
                                          <p:val>
                                            <p:strVal val="1+#ppt_w/2"/>
                                          </p:val>
                                        </p:tav>
                                        <p:tav tm="100000">
                                          <p:val>
                                            <p:strVal val="#ppt_x"/>
                                          </p:val>
                                        </p:tav>
                                      </p:tavLst>
                                    </p:anim>
                                    <p:anim calcmode="lin" valueType="num">
                                      <p:cBhvr additive="base">
                                        <p:cTn id="28" dur="500" fill="hold"/>
                                        <p:tgtEl>
                                          <p:spTgt spid="10246"/>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10245"/>
                                        </p:tgtEl>
                                        <p:attrNameLst>
                                          <p:attrName>style.visibility</p:attrName>
                                        </p:attrNameLst>
                                      </p:cBhvr>
                                      <p:to>
                                        <p:strVal val="visible"/>
                                      </p:to>
                                    </p:set>
                                    <p:anim calcmode="lin" valueType="num">
                                      <p:cBhvr additive="base">
                                        <p:cTn id="31" dur="500" fill="hold"/>
                                        <p:tgtEl>
                                          <p:spTgt spid="10245"/>
                                        </p:tgtEl>
                                        <p:attrNameLst>
                                          <p:attrName>ppt_x</p:attrName>
                                        </p:attrNameLst>
                                      </p:cBhvr>
                                      <p:tavLst>
                                        <p:tav tm="0">
                                          <p:val>
                                            <p:strVal val="1+#ppt_w/2"/>
                                          </p:val>
                                        </p:tav>
                                        <p:tav tm="100000">
                                          <p:val>
                                            <p:strVal val="#ppt_x"/>
                                          </p:val>
                                        </p:tav>
                                      </p:tavLst>
                                    </p:anim>
                                    <p:anim calcmode="lin" valueType="num">
                                      <p:cBhvr additive="base">
                                        <p:cTn id="32" dur="500" fill="hold"/>
                                        <p:tgtEl>
                                          <p:spTgt spid="10245"/>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10247"/>
                                        </p:tgtEl>
                                        <p:attrNameLst>
                                          <p:attrName>style.visibility</p:attrName>
                                        </p:attrNameLst>
                                      </p:cBhvr>
                                      <p:to>
                                        <p:strVal val="visible"/>
                                      </p:to>
                                    </p:set>
                                    <p:anim calcmode="lin" valueType="num">
                                      <p:cBhvr additive="base">
                                        <p:cTn id="35" dur="500" fill="hold"/>
                                        <p:tgtEl>
                                          <p:spTgt spid="10247"/>
                                        </p:tgtEl>
                                        <p:attrNameLst>
                                          <p:attrName>ppt_x</p:attrName>
                                        </p:attrNameLst>
                                      </p:cBhvr>
                                      <p:tavLst>
                                        <p:tav tm="0">
                                          <p:val>
                                            <p:strVal val="1+#ppt_w/2"/>
                                          </p:val>
                                        </p:tav>
                                        <p:tav tm="100000">
                                          <p:val>
                                            <p:strVal val="#ppt_x"/>
                                          </p:val>
                                        </p:tav>
                                      </p:tavLst>
                                    </p:anim>
                                    <p:anim calcmode="lin" valueType="num">
                                      <p:cBhvr additive="base">
                                        <p:cTn id="36" dur="500" fill="hold"/>
                                        <p:tgtEl>
                                          <p:spTgt spid="10247"/>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0"/>
                                  </p:stCondLst>
                                  <p:childTnLst>
                                    <p:set>
                                      <p:cBhvr>
                                        <p:cTn id="38" dur="1" fill="hold">
                                          <p:stCondLst>
                                            <p:cond delay="0"/>
                                          </p:stCondLst>
                                        </p:cTn>
                                        <p:tgtEl>
                                          <p:spTgt spid="10244"/>
                                        </p:tgtEl>
                                        <p:attrNameLst>
                                          <p:attrName>style.visibility</p:attrName>
                                        </p:attrNameLst>
                                      </p:cBhvr>
                                      <p:to>
                                        <p:strVal val="visible"/>
                                      </p:to>
                                    </p:set>
                                    <p:anim calcmode="lin" valueType="num">
                                      <p:cBhvr additive="base">
                                        <p:cTn id="39" dur="500" fill="hold"/>
                                        <p:tgtEl>
                                          <p:spTgt spid="10244"/>
                                        </p:tgtEl>
                                        <p:attrNameLst>
                                          <p:attrName>ppt_x</p:attrName>
                                        </p:attrNameLst>
                                      </p:cBhvr>
                                      <p:tavLst>
                                        <p:tav tm="0">
                                          <p:val>
                                            <p:strVal val="1+#ppt_w/2"/>
                                          </p:val>
                                        </p:tav>
                                        <p:tav tm="100000">
                                          <p:val>
                                            <p:strVal val="#ppt_x"/>
                                          </p:val>
                                        </p:tav>
                                      </p:tavLst>
                                    </p:anim>
                                    <p:anim calcmode="lin" valueType="num">
                                      <p:cBhvr additive="base">
                                        <p:cTn id="40" dur="500" fill="hold"/>
                                        <p:tgtEl>
                                          <p:spTgt spid="10244"/>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0"/>
                                  </p:stCondLst>
                                  <p:childTnLst>
                                    <p:set>
                                      <p:cBhvr>
                                        <p:cTn id="42" dur="1" fill="hold">
                                          <p:stCondLst>
                                            <p:cond delay="0"/>
                                          </p:stCondLst>
                                        </p:cTn>
                                        <p:tgtEl>
                                          <p:spTgt spid="10249"/>
                                        </p:tgtEl>
                                        <p:attrNameLst>
                                          <p:attrName>style.visibility</p:attrName>
                                        </p:attrNameLst>
                                      </p:cBhvr>
                                      <p:to>
                                        <p:strVal val="visible"/>
                                      </p:to>
                                    </p:set>
                                    <p:anim calcmode="lin" valueType="num">
                                      <p:cBhvr additive="base">
                                        <p:cTn id="43" dur="500" fill="hold"/>
                                        <p:tgtEl>
                                          <p:spTgt spid="10249"/>
                                        </p:tgtEl>
                                        <p:attrNameLst>
                                          <p:attrName>ppt_x</p:attrName>
                                        </p:attrNameLst>
                                      </p:cBhvr>
                                      <p:tavLst>
                                        <p:tav tm="0">
                                          <p:val>
                                            <p:strVal val="1+#ppt_w/2"/>
                                          </p:val>
                                        </p:tav>
                                        <p:tav tm="100000">
                                          <p:val>
                                            <p:strVal val="#ppt_x"/>
                                          </p:val>
                                        </p:tav>
                                      </p:tavLst>
                                    </p:anim>
                                    <p:anim calcmode="lin" valueType="num">
                                      <p:cBhvr additive="base">
                                        <p:cTn id="44" dur="500" fill="hold"/>
                                        <p:tgtEl>
                                          <p:spTgt spid="102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45" restart="whenNotActive" fill="hold" evtFilter="cancelBubble" nodeType="interactiveSeq">
                <p:stCondLst>
                  <p:cond evt="onClick" delay="0">
                    <p:tgtEl>
                      <p:spTgt spid="10250"/>
                    </p:tgtEl>
                  </p:cond>
                </p:stCondLst>
                <p:endSync evt="onEnd" delay="0">
                  <p:rtn val="all"/>
                </p:endSync>
                <p:childTnLst>
                  <p:par>
                    <p:cTn id="46" fill="hold">
                      <p:stCondLst>
                        <p:cond delay="0"/>
                      </p:stCondLst>
                      <p:childTnLst>
                        <p:par>
                          <p:cTn id="47" fill="hold">
                            <p:stCondLst>
                              <p:cond delay="0"/>
                            </p:stCondLst>
                            <p:childTnLst>
                              <p:par>
                                <p:cTn id="48" presetID="1" presetClass="mediacall" presetSubtype="0" fill="hold" nodeType="clickEffect">
                                  <p:stCondLst>
                                    <p:cond delay="0"/>
                                  </p:stCondLst>
                                  <p:childTnLst>
                                    <p:cmd type="call" cmd="playFrom(0.0)">
                                      <p:cBhvr>
                                        <p:cTn id="49" dur="10028" fill="hold"/>
                                        <p:tgtEl>
                                          <p:spTgt spid="10250"/>
                                        </p:tgtEl>
                                      </p:cBhvr>
                                    </p:cmd>
                                  </p:childTnLst>
                                </p:cTn>
                              </p:par>
                            </p:childTnLst>
                          </p:cTn>
                        </p:par>
                      </p:childTnLst>
                    </p:cTn>
                  </p:par>
                </p:childTnLst>
              </p:cTn>
              <p:nextCondLst>
                <p:cond evt="onClick" delay="0">
                  <p:tgtEl>
                    <p:spTgt spid="10250"/>
                  </p:tgtEl>
                </p:cond>
              </p:nextCondLst>
            </p:seq>
            <p:audio>
              <p:cMediaNode>
                <p:cTn id="50" fill="hold" display="0">
                  <p:stCondLst>
                    <p:cond delay="indefinite"/>
                  </p:stCondLst>
                  <p:endCondLst>
                    <p:cond evt="onNext" delay="0">
                      <p:tgtEl>
                        <p:sldTgt/>
                      </p:tgtEl>
                    </p:cond>
                    <p:cond evt="onPrev" delay="0">
                      <p:tgtEl>
                        <p:sldTgt/>
                      </p:tgtEl>
                    </p:cond>
                    <p:cond evt="onStopAudio" delay="0">
                      <p:tgtEl>
                        <p:sldTgt/>
                      </p:tgtEl>
                    </p:cond>
                  </p:endCondLst>
                </p:cTn>
                <p:tgtEl>
                  <p:spTgt spid="10250"/>
                </p:tgtEl>
              </p:cMediaNode>
            </p:audio>
          </p:childTnLst>
        </p:cTn>
      </p:par>
    </p:tnLst>
    <p:bldLst>
      <p:bldP spid="1024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lgn="l"/>
            <a:r>
              <a:rPr lang="en-US">
                <a:solidFill>
                  <a:srgbClr val="A50021"/>
                </a:solidFill>
                <a:effectLst>
                  <a:outerShdw blurRad="38100" dist="38100" dir="2700000" algn="tl">
                    <a:srgbClr val="000000"/>
                  </a:outerShdw>
                </a:effectLst>
                <a:latin typeface="Comic Sans MS" pitchFamily="66" charset="0"/>
              </a:rPr>
              <a:t>Learning with the Internet</a:t>
            </a:r>
          </a:p>
        </p:txBody>
      </p:sp>
      <p:sp>
        <p:nvSpPr>
          <p:cNvPr id="11267" name="Rectangle 3"/>
          <p:cNvSpPr>
            <a:spLocks noGrp="1" noChangeArrowheads="1"/>
          </p:cNvSpPr>
          <p:nvPr>
            <p:ph type="body" idx="1"/>
          </p:nvPr>
        </p:nvSpPr>
        <p:spPr/>
        <p:txBody>
          <a:bodyPr/>
          <a:lstStyle/>
          <a:p>
            <a:pPr>
              <a:buFontTx/>
              <a:buChar char="o"/>
            </a:pPr>
            <a:r>
              <a:rPr lang="en-US">
                <a:solidFill>
                  <a:srgbClr val="A50021"/>
                </a:solidFill>
                <a:latin typeface="Comic Sans MS" pitchFamily="66" charset="0"/>
              </a:rPr>
              <a:t>The Internet can engage learners in meaningful learning</a:t>
            </a:r>
          </a:p>
          <a:p>
            <a:pPr>
              <a:buFontTx/>
              <a:buChar char="o"/>
            </a:pPr>
            <a:r>
              <a:rPr lang="en-US">
                <a:solidFill>
                  <a:srgbClr val="A50021"/>
                </a:solidFill>
                <a:latin typeface="Comic Sans MS" pitchFamily="66" charset="0"/>
              </a:rPr>
              <a:t>The Internet can be explored to search for ideas that will help to construct understanding</a:t>
            </a:r>
          </a:p>
          <a:p>
            <a:endParaRPr lang="en-US">
              <a:solidFill>
                <a:srgbClr val="A50021"/>
              </a:solidFill>
              <a:latin typeface="Comic Sans MS" pitchFamily="66" charset="0"/>
            </a:endParaRPr>
          </a:p>
          <a:p>
            <a:endParaRPr lang="en-US">
              <a:solidFill>
                <a:srgbClr val="A50021"/>
              </a:solidFill>
              <a:latin typeface="Comic Sans MS" pitchFamily="66" charset="0"/>
            </a:endParaRPr>
          </a:p>
        </p:txBody>
      </p:sp>
      <p:pic>
        <p:nvPicPr>
          <p:cNvPr id="11268" name="Picture 4" descr="j0300520"/>
          <p:cNvPicPr>
            <a:picLocks noChangeAspect="1" noChangeArrowheads="1" noCrop="1"/>
          </p:cNvPicPr>
          <p:nvPr/>
        </p:nvPicPr>
        <p:blipFill>
          <a:blip r:embed="rId3" cstate="print"/>
          <a:srcRect/>
          <a:stretch>
            <a:fillRect/>
          </a:stretch>
        </p:blipFill>
        <p:spPr bwMode="auto">
          <a:xfrm>
            <a:off x="4876800" y="4038600"/>
            <a:ext cx="2628900" cy="2260600"/>
          </a:xfrm>
          <a:prstGeom prst="rect">
            <a:avLst/>
          </a:prstGeom>
          <a:noFill/>
        </p:spPr>
      </p:pic>
      <p:pic>
        <p:nvPicPr>
          <p:cNvPr id="11270" name="Picture 6">
            <a:hlinkClick r:id="" action="ppaction://media"/>
          </p:cNvPr>
          <p:cNvPicPr>
            <a:picLocks noRot="1" noChangeAspect="1" noChangeArrowheads="1"/>
          </p:cNvPicPr>
          <p:nvPr>
            <a:wavAudioFile r:embed="rId1" name="Recorded Sound"/>
          </p:nvPr>
        </p:nvPicPr>
        <p:blipFill>
          <a:blip r:embed="rId4" cstate="print"/>
          <a:srcRect/>
          <a:stretch>
            <a:fillRect/>
          </a:stretch>
        </p:blipFill>
        <p:spPr bwMode="auto">
          <a:xfrm>
            <a:off x="3352800" y="4648200"/>
            <a:ext cx="304800" cy="304800"/>
          </a:xfrm>
          <a:prstGeom prst="rect">
            <a:avLst/>
          </a:prstGeom>
          <a:noFill/>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11267">
                                            <p:txEl>
                                              <p:pRg st="0" end="0"/>
                                            </p:txEl>
                                          </p:spTgt>
                                        </p:tgtEl>
                                        <p:attrNameLst>
                                          <p:attrName>style.visibility</p:attrName>
                                        </p:attrNameLst>
                                      </p:cBhvr>
                                      <p:to>
                                        <p:strVal val="visible"/>
                                      </p:to>
                                    </p:set>
                                    <p:anim calcmode="discrete" valueType="clr">
                                      <p:cBhvr override="childStyle">
                                        <p:cTn id="7" dur="80"/>
                                        <p:tgtEl>
                                          <p:spTgt spid="11267">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1267">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11267">
                                            <p:txEl>
                                              <p:pRg st="0" end="0"/>
                                            </p:txEl>
                                          </p:spTgt>
                                        </p:tgtEl>
                                        <p:attrNameLst>
                                          <p:attrName>fill.type</p:attrName>
                                        </p:attrNameLst>
                                      </p:cBhvr>
                                      <p:to>
                                        <p:strVal val="solid"/>
                                      </p:to>
                                    </p:set>
                                  </p:childTnLst>
                                </p:cTn>
                              </p:par>
                            </p:childTnLst>
                          </p:cTn>
                        </p:par>
                        <p:par>
                          <p:cTn id="10" fill="hold">
                            <p:stCondLst>
                              <p:cond delay="196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11267">
                                            <p:txEl>
                                              <p:pRg st="1" end="1"/>
                                            </p:txEl>
                                          </p:spTgt>
                                        </p:tgtEl>
                                        <p:attrNameLst>
                                          <p:attrName>style.visibility</p:attrName>
                                        </p:attrNameLst>
                                      </p:cBhvr>
                                      <p:to>
                                        <p:strVal val="visible"/>
                                      </p:to>
                                    </p:set>
                                    <p:anim calcmode="discrete" valueType="clr">
                                      <p:cBhvr override="childStyle">
                                        <p:cTn id="13" dur="80"/>
                                        <p:tgtEl>
                                          <p:spTgt spid="11267">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11267">
                                            <p:txEl>
                                              <p:pRg st="1" end="1"/>
                                            </p:txEl>
                                          </p:spTgt>
                                        </p:tgtEl>
                                        <p:attrNameLst>
                                          <p:attrName>fillcolor</p:attrName>
                                        </p:attrNameLst>
                                      </p:cBhvr>
                                      <p:tavLst>
                                        <p:tav tm="0">
                                          <p:val>
                                            <p:clrVal>
                                              <a:schemeClr val="accent2"/>
                                            </p:clrVal>
                                          </p:val>
                                        </p:tav>
                                        <p:tav tm="50000">
                                          <p:val>
                                            <p:clrVal>
                                              <a:schemeClr val="hlink"/>
                                            </p:clrVal>
                                          </p:val>
                                        </p:tav>
                                      </p:tavLst>
                                    </p:anim>
                                    <p:set>
                                      <p:cBhvr>
                                        <p:cTn id="15" dur="80"/>
                                        <p:tgtEl>
                                          <p:spTgt spid="11267">
                                            <p:txEl>
                                              <p:pRg st="1" end="1"/>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11270"/>
                    </p:tgtEl>
                  </p:cond>
                </p:stCondLst>
                <p:endSync evt="onEnd" delay="0">
                  <p:rtn val="all"/>
                </p:endSync>
                <p:childTnLst>
                  <p:par>
                    <p:cTn id="17" fill="hold">
                      <p:stCondLst>
                        <p:cond delay="0"/>
                      </p:stCondLst>
                      <p:childTnLst>
                        <p:par>
                          <p:cTn id="18" fill="hold">
                            <p:stCondLst>
                              <p:cond delay="0"/>
                            </p:stCondLst>
                            <p:childTnLst>
                              <p:par>
                                <p:cTn id="19" presetID="1" presetClass="mediacall" presetSubtype="0" fill="hold" nodeType="clickEffect">
                                  <p:stCondLst>
                                    <p:cond delay="0"/>
                                  </p:stCondLst>
                                  <p:childTnLst>
                                    <p:cmd type="call" cmd="playFrom(0.0)">
                                      <p:cBhvr>
                                        <p:cTn id="20" dur="11604" fill="hold"/>
                                        <p:tgtEl>
                                          <p:spTgt spid="11270"/>
                                        </p:tgtEl>
                                      </p:cBhvr>
                                    </p:cmd>
                                  </p:childTnLst>
                                </p:cTn>
                              </p:par>
                            </p:childTnLst>
                          </p:cTn>
                        </p:par>
                      </p:childTnLst>
                    </p:cTn>
                  </p:par>
                </p:childTnLst>
              </p:cTn>
              <p:nextCondLst>
                <p:cond evt="onClick" delay="0">
                  <p:tgtEl>
                    <p:spTgt spid="11270"/>
                  </p:tgtEl>
                </p:cond>
              </p:nextCondLst>
            </p:seq>
            <p:audio>
              <p:cMediaNode>
                <p:cTn id="21" fill="hold" display="0">
                  <p:stCondLst>
                    <p:cond delay="indefinite"/>
                  </p:stCondLst>
                  <p:endCondLst>
                    <p:cond evt="onNext" delay="0">
                      <p:tgtEl>
                        <p:sldTgt/>
                      </p:tgtEl>
                    </p:cond>
                    <p:cond evt="onPrev" delay="0">
                      <p:tgtEl>
                        <p:sldTgt/>
                      </p:tgtEl>
                    </p:cond>
                    <p:cond evt="onStopAudio" delay="0">
                      <p:tgtEl>
                        <p:sldTgt/>
                      </p:tgtEl>
                    </p:cond>
                  </p:endCondLst>
                </p:cTn>
                <p:tgtEl>
                  <p:spTgt spid="11270"/>
                </p:tgtEl>
              </p:cMediaNode>
            </p:audio>
          </p:childTnLst>
        </p:cTn>
      </p:par>
    </p:tnLst>
    <p:bldLst>
      <p:bldP spid="11267"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algn="l"/>
            <a:r>
              <a:rPr lang="en-US">
                <a:solidFill>
                  <a:srgbClr val="A50021"/>
                </a:solidFill>
                <a:effectLst>
                  <a:outerShdw blurRad="38100" dist="38100" dir="2700000" algn="tl">
                    <a:srgbClr val="000000"/>
                  </a:outerShdw>
                </a:effectLst>
                <a:latin typeface="Comic Sans MS" pitchFamily="66" charset="0"/>
              </a:rPr>
              <a:t>Evaluating the Internet</a:t>
            </a:r>
          </a:p>
        </p:txBody>
      </p:sp>
      <p:sp>
        <p:nvSpPr>
          <p:cNvPr id="12291" name="Rectangle 3"/>
          <p:cNvSpPr>
            <a:spLocks noGrp="1" noChangeArrowheads="1"/>
          </p:cNvSpPr>
          <p:nvPr>
            <p:ph type="body" idx="1"/>
          </p:nvPr>
        </p:nvSpPr>
        <p:spPr/>
        <p:txBody>
          <a:bodyPr/>
          <a:lstStyle/>
          <a:p>
            <a:pPr>
              <a:lnSpc>
                <a:spcPct val="90000"/>
              </a:lnSpc>
              <a:buFontTx/>
              <a:buNone/>
            </a:pPr>
            <a:r>
              <a:rPr lang="en-US">
                <a:solidFill>
                  <a:srgbClr val="A50021"/>
                </a:solidFill>
                <a:latin typeface="Comic Sans MS" pitchFamily="66" charset="0"/>
              </a:rPr>
              <a:t>The Internet must be evaluated for its:</a:t>
            </a:r>
          </a:p>
          <a:p>
            <a:pPr lvl="1">
              <a:lnSpc>
                <a:spcPct val="90000"/>
              </a:lnSpc>
              <a:buFontTx/>
              <a:buChar char="o"/>
            </a:pPr>
            <a:r>
              <a:rPr lang="en-US" sz="3200">
                <a:solidFill>
                  <a:srgbClr val="A50021"/>
                </a:solidFill>
                <a:latin typeface="Comic Sans MS" pitchFamily="66" charset="0"/>
              </a:rPr>
              <a:t>Reliability and usefulness</a:t>
            </a:r>
          </a:p>
          <a:p>
            <a:pPr lvl="1">
              <a:lnSpc>
                <a:spcPct val="90000"/>
              </a:lnSpc>
              <a:buFontTx/>
              <a:buChar char="o"/>
            </a:pPr>
            <a:r>
              <a:rPr lang="en-US" sz="3200">
                <a:solidFill>
                  <a:srgbClr val="A50021"/>
                </a:solidFill>
                <a:latin typeface="Comic Sans MS" pitchFamily="66" charset="0"/>
              </a:rPr>
              <a:t>Merits of ideas or products</a:t>
            </a:r>
          </a:p>
          <a:p>
            <a:pPr lvl="1">
              <a:lnSpc>
                <a:spcPct val="90000"/>
              </a:lnSpc>
              <a:buFontTx/>
              <a:buChar char="o"/>
            </a:pPr>
            <a:r>
              <a:rPr lang="en-US" sz="3200">
                <a:solidFill>
                  <a:srgbClr val="A50021"/>
                </a:solidFill>
                <a:latin typeface="Comic Sans MS" pitchFamily="66" charset="0"/>
              </a:rPr>
              <a:t>Relevance or importance</a:t>
            </a:r>
          </a:p>
          <a:p>
            <a:pPr lvl="1">
              <a:lnSpc>
                <a:spcPct val="90000"/>
              </a:lnSpc>
              <a:buFontTx/>
              <a:buChar char="o"/>
            </a:pPr>
            <a:r>
              <a:rPr lang="en-US" sz="3200">
                <a:solidFill>
                  <a:srgbClr val="A50021"/>
                </a:solidFill>
                <a:latin typeface="Comic Sans MS" pitchFamily="66" charset="0"/>
              </a:rPr>
              <a:t>Fallacies and errors in reasoning</a:t>
            </a:r>
          </a:p>
          <a:p>
            <a:pPr lvl="1">
              <a:lnSpc>
                <a:spcPct val="90000"/>
              </a:lnSpc>
              <a:buFontTx/>
              <a:buChar char="o"/>
            </a:pPr>
            <a:r>
              <a:rPr lang="en-US" sz="3200">
                <a:solidFill>
                  <a:srgbClr val="A50021"/>
                </a:solidFill>
                <a:latin typeface="Comic Sans MS" pitchFamily="66" charset="0"/>
              </a:rPr>
              <a:t>Arguments and hypotheses</a:t>
            </a:r>
          </a:p>
        </p:txBody>
      </p:sp>
      <p:pic>
        <p:nvPicPr>
          <p:cNvPr id="12292" name="Picture 4" descr="umdbzsis[1]"/>
          <p:cNvPicPr>
            <a:picLocks noChangeAspect="1" noChangeArrowheads="1"/>
          </p:cNvPicPr>
          <p:nvPr/>
        </p:nvPicPr>
        <p:blipFill>
          <a:blip r:embed="rId3" cstate="print"/>
          <a:srcRect/>
          <a:stretch>
            <a:fillRect/>
          </a:stretch>
        </p:blipFill>
        <p:spPr bwMode="auto">
          <a:xfrm>
            <a:off x="6532563" y="4495800"/>
            <a:ext cx="1587500" cy="1828800"/>
          </a:xfrm>
          <a:prstGeom prst="rect">
            <a:avLst/>
          </a:prstGeom>
          <a:noFill/>
        </p:spPr>
      </p:pic>
      <p:pic>
        <p:nvPicPr>
          <p:cNvPr id="12293" name="Picture 5">
            <a:hlinkClick r:id="" action="ppaction://media"/>
          </p:cNvPr>
          <p:cNvPicPr>
            <a:picLocks noRot="1" noChangeAspect="1" noChangeArrowheads="1"/>
          </p:cNvPicPr>
          <p:nvPr>
            <a:wavAudioFile r:embed="rId1" name="Recorded Sound"/>
          </p:nvPr>
        </p:nvPicPr>
        <p:blipFill>
          <a:blip r:embed="rId4" cstate="print"/>
          <a:srcRect/>
          <a:stretch>
            <a:fillRect/>
          </a:stretch>
        </p:blipFill>
        <p:spPr bwMode="auto">
          <a:xfrm>
            <a:off x="4191000" y="5410200"/>
            <a:ext cx="304800" cy="304800"/>
          </a:xfrm>
          <a:prstGeom prst="rect">
            <a:avLst/>
          </a:prstGeom>
          <a:noFill/>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mph" presetSubtype="0" nodeType="withEffect">
                                  <p:stCondLst>
                                    <p:cond delay="0"/>
                                  </p:stCondLst>
                                  <p:iterate type="wd">
                                    <p:tmAbs val="500"/>
                                  </p:iterate>
                                  <p:childTnLst>
                                    <p:set>
                                      <p:cBhvr override="childStyle">
                                        <p:cTn id="6" dur="indefinite"/>
                                        <p:tgtEl>
                                          <p:spTgt spid="12291">
                                            <p:txEl>
                                              <p:pRg st="0" end="0"/>
                                            </p:txEl>
                                          </p:spTgt>
                                        </p:tgtEl>
                                        <p:attrNameLst>
                                          <p:attrName>style.fontFamily</p:attrName>
                                        </p:attrNameLst>
                                      </p:cBhvr>
                                      <p:to>
                                        <p:strVal val="Times New Roman"/>
                                      </p:to>
                                    </p:set>
                                  </p:childTnLst>
                                  <p:subTnLst>
                                    <p:animClr clrSpc="rgb" dir="cw">
                                      <p:cBhvr override="childStyle">
                                        <p:cTn dur="1" fill="hold" display="0" masterRel="nextClick" afterEffect="1" nodeType="withEffect">
                                          <p:stCondLst>
                                            <p:cond delay="0"/>
                                          </p:stCondLst>
                                        </p:cTn>
                                        <p:tgtEl>
                                          <p:spTgt spid="12291">
                                            <p:txEl>
                                              <p:pRg st="0" end="0"/>
                                            </p:txEl>
                                          </p:spTgt>
                                        </p:tgtEl>
                                        <p:attrNameLst>
                                          <p:attrName>ppt_c</p:attrName>
                                        </p:attrNameLst>
                                      </p:cBhvr>
                                      <p:to>
                                        <a:srgbClr val="A50021"/>
                                      </p:to>
                                    </p:animClr>
                                  </p:subTnLst>
                                </p:cTn>
                              </p:par>
                              <p:par>
                                <p:cTn id="7" presetID="2" presetClass="emph" presetSubtype="0" nodeType="withEffect">
                                  <p:stCondLst>
                                    <p:cond delay="0"/>
                                  </p:stCondLst>
                                  <p:childTnLst>
                                    <p:set>
                                      <p:cBhvr override="childStyle">
                                        <p:cTn id="8" dur="indefinite"/>
                                        <p:tgtEl>
                                          <p:spTgt spid="12291">
                                            <p:txEl>
                                              <p:pRg st="1" end="1"/>
                                            </p:txEl>
                                          </p:spTgt>
                                        </p:tgtEl>
                                        <p:attrNameLst>
                                          <p:attrName>style.fontFamily</p:attrName>
                                        </p:attrNameLst>
                                      </p:cBhvr>
                                      <p:to>
                                        <p:strVal val="Times New Roman"/>
                                      </p:to>
                                    </p:set>
                                  </p:childTnLst>
                                </p:cTn>
                              </p:par>
                              <p:par>
                                <p:cTn id="9" presetID="2" presetClass="emph" presetSubtype="0" nodeType="withEffect">
                                  <p:stCondLst>
                                    <p:cond delay="0"/>
                                  </p:stCondLst>
                                  <p:childTnLst>
                                    <p:set>
                                      <p:cBhvr override="childStyle">
                                        <p:cTn id="10" dur="indefinite"/>
                                        <p:tgtEl>
                                          <p:spTgt spid="12291">
                                            <p:txEl>
                                              <p:pRg st="2" end="2"/>
                                            </p:txEl>
                                          </p:spTgt>
                                        </p:tgtEl>
                                        <p:attrNameLst>
                                          <p:attrName>style.fontFamily</p:attrName>
                                        </p:attrNameLst>
                                      </p:cBhvr>
                                      <p:to>
                                        <p:strVal val="Times New Roman"/>
                                      </p:to>
                                    </p:set>
                                  </p:childTnLst>
                                </p:cTn>
                              </p:par>
                              <p:par>
                                <p:cTn id="11" presetID="2" presetClass="emph" presetSubtype="0" nodeType="withEffect">
                                  <p:stCondLst>
                                    <p:cond delay="0"/>
                                  </p:stCondLst>
                                  <p:childTnLst>
                                    <p:set>
                                      <p:cBhvr override="childStyle">
                                        <p:cTn id="12" dur="indefinite"/>
                                        <p:tgtEl>
                                          <p:spTgt spid="12291">
                                            <p:txEl>
                                              <p:pRg st="3" end="3"/>
                                            </p:txEl>
                                          </p:spTgt>
                                        </p:tgtEl>
                                        <p:attrNameLst>
                                          <p:attrName>style.fontFamily</p:attrName>
                                        </p:attrNameLst>
                                      </p:cBhvr>
                                      <p:to>
                                        <p:strVal val="Times New Roman"/>
                                      </p:to>
                                    </p:set>
                                  </p:childTnLst>
                                </p:cTn>
                              </p:par>
                              <p:par>
                                <p:cTn id="13" presetID="2" presetClass="emph" presetSubtype="0" nodeType="withEffect">
                                  <p:stCondLst>
                                    <p:cond delay="0"/>
                                  </p:stCondLst>
                                  <p:childTnLst>
                                    <p:set>
                                      <p:cBhvr override="childStyle">
                                        <p:cTn id="14" dur="indefinite"/>
                                        <p:tgtEl>
                                          <p:spTgt spid="12291">
                                            <p:txEl>
                                              <p:pRg st="4" end="4"/>
                                            </p:txEl>
                                          </p:spTgt>
                                        </p:tgtEl>
                                        <p:attrNameLst>
                                          <p:attrName>style.fontFamily</p:attrName>
                                        </p:attrNameLst>
                                      </p:cBhvr>
                                      <p:to>
                                        <p:strVal val="Times New Roman"/>
                                      </p:to>
                                    </p:set>
                                  </p:childTnLst>
                                </p:cTn>
                              </p:par>
                              <p:par>
                                <p:cTn id="15" presetID="2" presetClass="emph" presetSubtype="0" nodeType="withEffect">
                                  <p:stCondLst>
                                    <p:cond delay="0"/>
                                  </p:stCondLst>
                                  <p:childTnLst>
                                    <p:set>
                                      <p:cBhvr override="childStyle">
                                        <p:cTn id="16" dur="indefinite"/>
                                        <p:tgtEl>
                                          <p:spTgt spid="12291">
                                            <p:txEl>
                                              <p:pRg st="5" end="5"/>
                                            </p:txEl>
                                          </p:spTgt>
                                        </p:tgtEl>
                                        <p:attrNameLst>
                                          <p:attrName>style.fontFamily</p:attrName>
                                        </p:attrNameLst>
                                      </p:cBhvr>
                                      <p:to>
                                        <p:strVal val="Times New Roman"/>
                                      </p:to>
                                    </p:set>
                                  </p:childTnLst>
                                </p:cTn>
                              </p:par>
                            </p:childTnLst>
                          </p:cTn>
                        </p:par>
                        <p:par>
                          <p:cTn id="17" fill="hold">
                            <p:stCondLst>
                              <p:cond delay="4000"/>
                            </p:stCondLst>
                            <p:childTnLst>
                              <p:par>
                                <p:cTn id="18" presetID="8" presetClass="emph" presetSubtype="0" fill="hold" nodeType="afterEffect">
                                  <p:stCondLst>
                                    <p:cond delay="0"/>
                                  </p:stCondLst>
                                  <p:childTnLst>
                                    <p:animRot by="21600000">
                                      <p:cBhvr>
                                        <p:cTn id="19" dur="2000" fill="hold"/>
                                        <p:tgtEl>
                                          <p:spTgt spid="1229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2293"/>
                    </p:tgtEl>
                  </p:cond>
                </p:stCondLst>
                <p:endSync evt="onEnd" delay="0">
                  <p:rtn val="all"/>
                </p:endSync>
                <p:childTnLst>
                  <p:par>
                    <p:cTn id="21" fill="hold">
                      <p:stCondLst>
                        <p:cond delay="0"/>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12273" fill="hold"/>
                                        <p:tgtEl>
                                          <p:spTgt spid="12293"/>
                                        </p:tgtEl>
                                      </p:cBhvr>
                                    </p:cmd>
                                  </p:childTnLst>
                                </p:cTn>
                              </p:par>
                            </p:childTnLst>
                          </p:cTn>
                        </p:par>
                      </p:childTnLst>
                    </p:cTn>
                  </p:par>
                </p:childTnLst>
              </p:cTn>
              <p:nextCondLst>
                <p:cond evt="onClick" delay="0">
                  <p:tgtEl>
                    <p:spTgt spid="12293"/>
                  </p:tgtEl>
                </p:cond>
              </p:nextCondLst>
            </p:seq>
            <p:audio>
              <p:cMediaNode>
                <p:cTn id="25" fill="hold" display="0">
                  <p:stCondLst>
                    <p:cond delay="indefinite"/>
                  </p:stCondLst>
                  <p:endCondLst>
                    <p:cond evt="onNext" delay="0">
                      <p:tgtEl>
                        <p:sldTgt/>
                      </p:tgtEl>
                    </p:cond>
                    <p:cond evt="onPrev" delay="0">
                      <p:tgtEl>
                        <p:sldTgt/>
                      </p:tgtEl>
                    </p:cond>
                    <p:cond evt="onStopAudio" delay="0">
                      <p:tgtEl>
                        <p:sldTgt/>
                      </p:tgtEl>
                    </p:cond>
                  </p:endCondLst>
                </p:cTn>
                <p:tgtEl>
                  <p:spTgt spid="1229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algn="l"/>
            <a:r>
              <a:rPr lang="en-US">
                <a:solidFill>
                  <a:srgbClr val="A50021"/>
                </a:solidFill>
                <a:effectLst>
                  <a:outerShdw blurRad="38100" dist="38100" dir="2700000" algn="tl">
                    <a:srgbClr val="000000"/>
                  </a:outerShdw>
                </a:effectLst>
                <a:latin typeface="Comic Sans MS" pitchFamily="66" charset="0"/>
              </a:rPr>
              <a:t>Using Technology for Science</a:t>
            </a:r>
          </a:p>
        </p:txBody>
      </p:sp>
      <p:sp>
        <p:nvSpPr>
          <p:cNvPr id="13315" name="Rectangle 3"/>
          <p:cNvSpPr>
            <a:spLocks noGrp="1" noChangeArrowheads="1"/>
          </p:cNvSpPr>
          <p:nvPr>
            <p:ph type="body" idx="1"/>
          </p:nvPr>
        </p:nvSpPr>
        <p:spPr/>
        <p:txBody>
          <a:bodyPr/>
          <a:lstStyle/>
          <a:p>
            <a:pPr>
              <a:lnSpc>
                <a:spcPct val="90000"/>
              </a:lnSpc>
              <a:buFontTx/>
              <a:buChar char="o"/>
            </a:pPr>
            <a:r>
              <a:rPr lang="en-US" sz="2800">
                <a:solidFill>
                  <a:srgbClr val="A50021"/>
                </a:solidFill>
                <a:latin typeface="Comic Sans MS" pitchFamily="66" charset="0"/>
              </a:rPr>
              <a:t>Have students search the Internet to find scientific observations of caterpillar’s size and activities</a:t>
            </a:r>
          </a:p>
          <a:p>
            <a:pPr>
              <a:lnSpc>
                <a:spcPct val="90000"/>
              </a:lnSpc>
              <a:buFontTx/>
              <a:buChar char="o"/>
            </a:pPr>
            <a:endParaRPr lang="en-US" sz="2800">
              <a:solidFill>
                <a:srgbClr val="A50021"/>
              </a:solidFill>
              <a:latin typeface="Comic Sans MS" pitchFamily="66" charset="0"/>
            </a:endParaRPr>
          </a:p>
          <a:p>
            <a:pPr>
              <a:lnSpc>
                <a:spcPct val="90000"/>
              </a:lnSpc>
              <a:buFontTx/>
              <a:buChar char="o"/>
            </a:pPr>
            <a:r>
              <a:rPr lang="en-US" sz="2800">
                <a:solidFill>
                  <a:srgbClr val="A50021"/>
                </a:solidFill>
                <a:latin typeface="Comic Sans MS" pitchFamily="66" charset="0"/>
              </a:rPr>
              <a:t>Have the students create a PowerPoint presentation with pictures and explanations of the sizes and activities of the caterpillars</a:t>
            </a:r>
          </a:p>
          <a:p>
            <a:pPr>
              <a:lnSpc>
                <a:spcPct val="90000"/>
              </a:lnSpc>
            </a:pPr>
            <a:endParaRPr lang="en-US" sz="2800">
              <a:solidFill>
                <a:srgbClr val="A50021"/>
              </a:solidFill>
            </a:endParaRPr>
          </a:p>
        </p:txBody>
      </p:sp>
      <p:pic>
        <p:nvPicPr>
          <p:cNvPr id="13317" name="Picture 5" descr="caterpillar"/>
          <p:cNvPicPr>
            <a:picLocks noChangeAspect="1" noChangeArrowheads="1"/>
          </p:cNvPicPr>
          <p:nvPr/>
        </p:nvPicPr>
        <p:blipFill>
          <a:blip r:embed="rId3" cstate="print"/>
          <a:srcRect/>
          <a:stretch>
            <a:fillRect/>
          </a:stretch>
        </p:blipFill>
        <p:spPr bwMode="auto">
          <a:xfrm>
            <a:off x="3505200" y="2514600"/>
            <a:ext cx="2057400" cy="584200"/>
          </a:xfrm>
          <a:prstGeom prst="rect">
            <a:avLst/>
          </a:prstGeom>
          <a:noFill/>
        </p:spPr>
      </p:pic>
      <p:pic>
        <p:nvPicPr>
          <p:cNvPr id="13318" name="Picture 6" descr="slide screen"/>
          <p:cNvPicPr>
            <a:picLocks noChangeAspect="1" noChangeArrowheads="1"/>
          </p:cNvPicPr>
          <p:nvPr/>
        </p:nvPicPr>
        <p:blipFill>
          <a:blip r:embed="rId4" cstate="print"/>
          <a:srcRect/>
          <a:stretch>
            <a:fillRect/>
          </a:stretch>
        </p:blipFill>
        <p:spPr bwMode="auto">
          <a:xfrm>
            <a:off x="4953000" y="4572000"/>
            <a:ext cx="2019300" cy="1738313"/>
          </a:xfrm>
          <a:prstGeom prst="rect">
            <a:avLst/>
          </a:prstGeom>
          <a:noFill/>
        </p:spPr>
      </p:pic>
      <p:pic>
        <p:nvPicPr>
          <p:cNvPr id="13319" name="Picture 7">
            <a:hlinkClick r:id="" action="ppaction://media"/>
          </p:cNvPr>
          <p:cNvPicPr>
            <a:picLocks noRot="1" noChangeAspect="1" noChangeArrowheads="1"/>
          </p:cNvPicPr>
          <p:nvPr>
            <a:wavAudioFile r:embed="rId1" name="Recorded Sound"/>
          </p:nvPr>
        </p:nvPicPr>
        <p:blipFill>
          <a:blip r:embed="rId5" cstate="print"/>
          <a:srcRect/>
          <a:stretch>
            <a:fillRect/>
          </a:stretch>
        </p:blipFill>
        <p:spPr bwMode="auto">
          <a:xfrm>
            <a:off x="3352800" y="5410200"/>
            <a:ext cx="304800" cy="304800"/>
          </a:xfrm>
          <a:prstGeom prst="rect">
            <a:avLst/>
          </a:prstGeom>
          <a:noFill/>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with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Effect transition="in" filter="diamond(in)">
                                      <p:cBhvr>
                                        <p:cTn id="7" dur="1000"/>
                                        <p:tgtEl>
                                          <p:spTgt spid="13315">
                                            <p:txEl>
                                              <p:pRg st="0" end="0"/>
                                            </p:txEl>
                                          </p:spTgt>
                                        </p:tgtEl>
                                      </p:cBhvr>
                                    </p:animEffect>
                                  </p:childTnLst>
                                </p:cTn>
                              </p:par>
                              <p:par>
                                <p:cTn id="8" presetID="53" presetClass="entr" presetSubtype="0" fill="hold" nodeType="withEffect">
                                  <p:stCondLst>
                                    <p:cond delay="0"/>
                                  </p:stCondLst>
                                  <p:childTnLst>
                                    <p:set>
                                      <p:cBhvr>
                                        <p:cTn id="9" dur="1" fill="hold">
                                          <p:stCondLst>
                                            <p:cond delay="0"/>
                                          </p:stCondLst>
                                        </p:cTn>
                                        <p:tgtEl>
                                          <p:spTgt spid="13317"/>
                                        </p:tgtEl>
                                        <p:attrNameLst>
                                          <p:attrName>style.visibility</p:attrName>
                                        </p:attrNameLst>
                                      </p:cBhvr>
                                      <p:to>
                                        <p:strVal val="visible"/>
                                      </p:to>
                                    </p:set>
                                    <p:anim calcmode="lin" valueType="num">
                                      <p:cBhvr>
                                        <p:cTn id="10" dur="500" fill="hold"/>
                                        <p:tgtEl>
                                          <p:spTgt spid="13317"/>
                                        </p:tgtEl>
                                        <p:attrNameLst>
                                          <p:attrName>ppt_w</p:attrName>
                                        </p:attrNameLst>
                                      </p:cBhvr>
                                      <p:tavLst>
                                        <p:tav tm="0">
                                          <p:val>
                                            <p:fltVal val="0"/>
                                          </p:val>
                                        </p:tav>
                                        <p:tav tm="100000">
                                          <p:val>
                                            <p:strVal val="#ppt_w"/>
                                          </p:val>
                                        </p:tav>
                                      </p:tavLst>
                                    </p:anim>
                                    <p:anim calcmode="lin" valueType="num">
                                      <p:cBhvr>
                                        <p:cTn id="11" dur="500" fill="hold"/>
                                        <p:tgtEl>
                                          <p:spTgt spid="13317"/>
                                        </p:tgtEl>
                                        <p:attrNameLst>
                                          <p:attrName>ppt_h</p:attrName>
                                        </p:attrNameLst>
                                      </p:cBhvr>
                                      <p:tavLst>
                                        <p:tav tm="0">
                                          <p:val>
                                            <p:fltVal val="0"/>
                                          </p:val>
                                        </p:tav>
                                        <p:tav tm="100000">
                                          <p:val>
                                            <p:strVal val="#ppt_h"/>
                                          </p:val>
                                        </p:tav>
                                      </p:tavLst>
                                    </p:anim>
                                    <p:animEffect transition="in" filter="fade">
                                      <p:cBhvr>
                                        <p:cTn id="12" dur="500"/>
                                        <p:tgtEl>
                                          <p:spTgt spid="13317"/>
                                        </p:tgtEl>
                                      </p:cBhvr>
                                    </p:animEffect>
                                  </p:childTnLst>
                                </p:cTn>
                              </p:par>
                              <p:par>
                                <p:cTn id="13" presetID="8" presetClass="entr" presetSubtype="16" fill="hold" nodeType="withEffect">
                                  <p:stCondLst>
                                    <p:cond delay="0"/>
                                  </p:stCondLst>
                                  <p:childTnLst>
                                    <p:set>
                                      <p:cBhvr>
                                        <p:cTn id="14" dur="1" fill="hold">
                                          <p:stCondLst>
                                            <p:cond delay="0"/>
                                          </p:stCondLst>
                                        </p:cTn>
                                        <p:tgtEl>
                                          <p:spTgt spid="13315">
                                            <p:txEl>
                                              <p:pRg st="2" end="2"/>
                                            </p:txEl>
                                          </p:spTgt>
                                        </p:tgtEl>
                                        <p:attrNameLst>
                                          <p:attrName>style.visibility</p:attrName>
                                        </p:attrNameLst>
                                      </p:cBhvr>
                                      <p:to>
                                        <p:strVal val="visible"/>
                                      </p:to>
                                    </p:set>
                                    <p:animEffect transition="in" filter="diamond(in)">
                                      <p:cBhvr>
                                        <p:cTn id="15" dur="1000"/>
                                        <p:tgtEl>
                                          <p:spTgt spid="13315">
                                            <p:txEl>
                                              <p:pRg st="2" end="2"/>
                                            </p:txEl>
                                          </p:spTgt>
                                        </p:tgtEl>
                                      </p:cBhvr>
                                    </p:animEffect>
                                  </p:childTnLst>
                                </p:cTn>
                              </p:par>
                              <p:par>
                                <p:cTn id="16" presetID="53" presetClass="entr" presetSubtype="0" fill="hold" nodeType="withEffect">
                                  <p:stCondLst>
                                    <p:cond delay="0"/>
                                  </p:stCondLst>
                                  <p:childTnLst>
                                    <p:set>
                                      <p:cBhvr>
                                        <p:cTn id="17" dur="1" fill="hold">
                                          <p:stCondLst>
                                            <p:cond delay="0"/>
                                          </p:stCondLst>
                                        </p:cTn>
                                        <p:tgtEl>
                                          <p:spTgt spid="13318"/>
                                        </p:tgtEl>
                                        <p:attrNameLst>
                                          <p:attrName>style.visibility</p:attrName>
                                        </p:attrNameLst>
                                      </p:cBhvr>
                                      <p:to>
                                        <p:strVal val="visible"/>
                                      </p:to>
                                    </p:set>
                                    <p:anim calcmode="lin" valueType="num">
                                      <p:cBhvr>
                                        <p:cTn id="18" dur="500" fill="hold"/>
                                        <p:tgtEl>
                                          <p:spTgt spid="13318"/>
                                        </p:tgtEl>
                                        <p:attrNameLst>
                                          <p:attrName>ppt_w</p:attrName>
                                        </p:attrNameLst>
                                      </p:cBhvr>
                                      <p:tavLst>
                                        <p:tav tm="0">
                                          <p:val>
                                            <p:fltVal val="0"/>
                                          </p:val>
                                        </p:tav>
                                        <p:tav tm="100000">
                                          <p:val>
                                            <p:strVal val="#ppt_w"/>
                                          </p:val>
                                        </p:tav>
                                      </p:tavLst>
                                    </p:anim>
                                    <p:anim calcmode="lin" valueType="num">
                                      <p:cBhvr>
                                        <p:cTn id="19" dur="500" fill="hold"/>
                                        <p:tgtEl>
                                          <p:spTgt spid="13318"/>
                                        </p:tgtEl>
                                        <p:attrNameLst>
                                          <p:attrName>ppt_h</p:attrName>
                                        </p:attrNameLst>
                                      </p:cBhvr>
                                      <p:tavLst>
                                        <p:tav tm="0">
                                          <p:val>
                                            <p:fltVal val="0"/>
                                          </p:val>
                                        </p:tav>
                                        <p:tav tm="100000">
                                          <p:val>
                                            <p:strVal val="#ppt_h"/>
                                          </p:val>
                                        </p:tav>
                                      </p:tavLst>
                                    </p:anim>
                                    <p:animEffect transition="in" filter="fade">
                                      <p:cBhvr>
                                        <p:cTn id="20" dur="500"/>
                                        <p:tgtEl>
                                          <p:spTgt spid="1331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1" restart="whenNotActive" fill="hold" evtFilter="cancelBubble" nodeType="interactiveSeq">
                <p:stCondLst>
                  <p:cond evt="onClick" delay="0">
                    <p:tgtEl>
                      <p:spTgt spid="13319"/>
                    </p:tgtEl>
                  </p:cond>
                </p:stCondLst>
                <p:endSync evt="onEnd" delay="0">
                  <p:rtn val="all"/>
                </p:endSync>
                <p:childTnLst>
                  <p:par>
                    <p:cTn id="22" fill="hold">
                      <p:stCondLst>
                        <p:cond delay="0"/>
                      </p:stCondLst>
                      <p:childTnLst>
                        <p:par>
                          <p:cTn id="23" fill="hold">
                            <p:stCondLst>
                              <p:cond delay="0"/>
                            </p:stCondLst>
                            <p:childTnLst>
                              <p:par>
                                <p:cTn id="24" presetID="1" presetClass="mediacall" presetSubtype="0" fill="hold" nodeType="clickEffect">
                                  <p:stCondLst>
                                    <p:cond delay="0"/>
                                  </p:stCondLst>
                                  <p:childTnLst>
                                    <p:cmd type="call" cmd="playFrom(0.0)">
                                      <p:cBhvr>
                                        <p:cTn id="25" dur="13041" fill="hold"/>
                                        <p:tgtEl>
                                          <p:spTgt spid="13319"/>
                                        </p:tgtEl>
                                      </p:cBhvr>
                                    </p:cmd>
                                  </p:childTnLst>
                                </p:cTn>
                              </p:par>
                            </p:childTnLst>
                          </p:cTn>
                        </p:par>
                      </p:childTnLst>
                    </p:cTn>
                  </p:par>
                </p:childTnLst>
              </p:cTn>
              <p:nextCondLst>
                <p:cond evt="onClick" delay="0">
                  <p:tgtEl>
                    <p:spTgt spid="13319"/>
                  </p:tgtEl>
                </p:cond>
              </p:nextCondLst>
            </p:seq>
            <p:audio>
              <p:cMediaNode>
                <p:cTn id="26" fill="hold" display="0">
                  <p:stCondLst>
                    <p:cond delay="indefinite"/>
                  </p:stCondLst>
                  <p:endCondLst>
                    <p:cond evt="onNext" delay="0">
                      <p:tgtEl>
                        <p:sldTgt/>
                      </p:tgtEl>
                    </p:cond>
                    <p:cond evt="onPrev" delay="0">
                      <p:tgtEl>
                        <p:sldTgt/>
                      </p:tgtEl>
                    </p:cond>
                    <p:cond evt="onStopAudio" delay="0">
                      <p:tgtEl>
                        <p:sldTgt/>
                      </p:tgtEl>
                    </p:cond>
                  </p:endCondLst>
                </p:cTn>
                <p:tgtEl>
                  <p:spTgt spid="13319"/>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algn="l"/>
            <a:r>
              <a:rPr lang="en-US">
                <a:solidFill>
                  <a:srgbClr val="A50021"/>
                </a:solidFill>
                <a:effectLst>
                  <a:outerShdw blurRad="38100" dist="38100" dir="2700000" algn="tl">
                    <a:srgbClr val="000000"/>
                  </a:outerShdw>
                </a:effectLst>
                <a:latin typeface="Comic Sans MS" pitchFamily="66" charset="0"/>
              </a:rPr>
              <a:t>Using Technology for Math</a:t>
            </a:r>
          </a:p>
        </p:txBody>
      </p:sp>
      <p:sp>
        <p:nvSpPr>
          <p:cNvPr id="14339" name="Rectangle 3"/>
          <p:cNvSpPr>
            <a:spLocks noGrp="1" noChangeArrowheads="1"/>
          </p:cNvSpPr>
          <p:nvPr>
            <p:ph type="body" sz="half" idx="1"/>
          </p:nvPr>
        </p:nvSpPr>
        <p:spPr/>
        <p:txBody>
          <a:bodyPr/>
          <a:lstStyle/>
          <a:p>
            <a:pPr>
              <a:buFontTx/>
              <a:buChar char="o"/>
            </a:pPr>
            <a:r>
              <a:rPr lang="en-US" sz="2400">
                <a:solidFill>
                  <a:srgbClr val="A50021"/>
                </a:solidFill>
                <a:latin typeface="Comic Sans MS" pitchFamily="66" charset="0"/>
              </a:rPr>
              <a:t>Have students create flash cards using a desktop publishing software program</a:t>
            </a:r>
          </a:p>
          <a:p>
            <a:pPr>
              <a:buFontTx/>
              <a:buChar char="o"/>
            </a:pPr>
            <a:endParaRPr lang="en-US" sz="2400">
              <a:solidFill>
                <a:srgbClr val="A50021"/>
              </a:solidFill>
              <a:latin typeface="Comic Sans MS" pitchFamily="66" charset="0"/>
            </a:endParaRPr>
          </a:p>
          <a:p>
            <a:pPr>
              <a:buFontTx/>
              <a:buChar char="o"/>
            </a:pPr>
            <a:endParaRPr lang="en-US" sz="2400">
              <a:solidFill>
                <a:srgbClr val="A50021"/>
              </a:solidFill>
              <a:latin typeface="Comic Sans MS" pitchFamily="66" charset="0"/>
            </a:endParaRPr>
          </a:p>
          <a:p>
            <a:pPr>
              <a:buFontTx/>
              <a:buChar char="o"/>
            </a:pPr>
            <a:r>
              <a:rPr lang="en-US" sz="2400">
                <a:solidFill>
                  <a:srgbClr val="A50021"/>
                </a:solidFill>
                <a:latin typeface="Comic Sans MS" pitchFamily="66" charset="0"/>
              </a:rPr>
              <a:t>Have students track information using a spreadsheet software program</a:t>
            </a:r>
          </a:p>
          <a:p>
            <a:endParaRPr lang="en-US" sz="2400"/>
          </a:p>
        </p:txBody>
      </p:sp>
      <p:pic>
        <p:nvPicPr>
          <p:cNvPr id="14343" name="Picture 7" descr="flashcard"/>
          <p:cNvPicPr>
            <a:picLocks noChangeAspect="1" noChangeArrowheads="1"/>
          </p:cNvPicPr>
          <p:nvPr/>
        </p:nvPicPr>
        <p:blipFill>
          <a:blip r:embed="rId4" cstate="print"/>
          <a:srcRect/>
          <a:stretch>
            <a:fillRect/>
          </a:stretch>
        </p:blipFill>
        <p:spPr bwMode="auto">
          <a:xfrm>
            <a:off x="5300663" y="1524000"/>
            <a:ext cx="2352675" cy="2743200"/>
          </a:xfrm>
          <a:prstGeom prst="rect">
            <a:avLst/>
          </a:prstGeom>
          <a:noFill/>
        </p:spPr>
      </p:pic>
      <p:graphicFrame>
        <p:nvGraphicFramePr>
          <p:cNvPr id="14344" name="Object 8"/>
          <p:cNvGraphicFramePr>
            <a:graphicFrameLocks noChangeAspect="1"/>
          </p:cNvGraphicFramePr>
          <p:nvPr>
            <p:ph type="chart" sz="half" idx="2"/>
          </p:nvPr>
        </p:nvGraphicFramePr>
        <p:xfrm>
          <a:off x="4572000" y="1066800"/>
          <a:ext cx="4038600" cy="3276600"/>
        </p:xfrm>
        <a:graphic>
          <a:graphicData uri="http://schemas.openxmlformats.org/presentationml/2006/ole">
            <p:oleObj spid="_x0000_s14344" name="Chart" r:id="rId5" imgW="4038600" imgH="4524375" progId="MSGraph.Chart.8">
              <p:embed followColorScheme="full"/>
            </p:oleObj>
          </a:graphicData>
        </a:graphic>
      </p:graphicFrame>
      <p:pic>
        <p:nvPicPr>
          <p:cNvPr id="14346" name="Picture 10" descr="spreadsheet"/>
          <p:cNvPicPr>
            <a:picLocks noChangeAspect="1" noChangeArrowheads="1"/>
          </p:cNvPicPr>
          <p:nvPr/>
        </p:nvPicPr>
        <p:blipFill>
          <a:blip r:embed="rId6" cstate="print"/>
          <a:srcRect/>
          <a:stretch>
            <a:fillRect/>
          </a:stretch>
        </p:blipFill>
        <p:spPr bwMode="auto">
          <a:xfrm>
            <a:off x="4038600" y="4457700"/>
            <a:ext cx="4810125" cy="2400300"/>
          </a:xfrm>
          <a:prstGeom prst="rect">
            <a:avLst/>
          </a:prstGeom>
          <a:noFill/>
        </p:spPr>
      </p:pic>
      <p:pic>
        <p:nvPicPr>
          <p:cNvPr id="14347" name="Picture 11">
            <a:hlinkClick r:id="" action="ppaction://media"/>
          </p:cNvPr>
          <p:cNvPicPr>
            <a:picLocks noRot="1" noChangeAspect="1" noChangeArrowheads="1"/>
          </p:cNvPicPr>
          <p:nvPr>
            <a:wavAudioFile r:embed="rId2" name="Recorded Sound"/>
          </p:nvPr>
        </p:nvPicPr>
        <p:blipFill>
          <a:blip r:embed="rId7" cstate="print"/>
          <a:srcRect/>
          <a:stretch>
            <a:fillRect/>
          </a:stretch>
        </p:blipFill>
        <p:spPr bwMode="auto">
          <a:xfrm>
            <a:off x="4267200" y="2438400"/>
            <a:ext cx="304800" cy="304800"/>
          </a:xfrm>
          <a:prstGeom prst="rect">
            <a:avLst/>
          </a:prstGeom>
          <a:noFill/>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wheel(4)">
                                      <p:cBhvr>
                                        <p:cTn id="7" dur="1000"/>
                                        <p:tgtEl>
                                          <p:spTgt spid="14339">
                                            <p:txEl>
                                              <p:pRg st="0" end="0"/>
                                            </p:txEl>
                                          </p:spTgt>
                                        </p:tgtEl>
                                      </p:cBhvr>
                                    </p:animEffect>
                                  </p:childTnLst>
                                </p:cTn>
                              </p:par>
                              <p:par>
                                <p:cTn id="8" presetID="21" presetClass="entr" presetSubtype="4" fill="hold" nodeType="withEffect">
                                  <p:stCondLst>
                                    <p:cond delay="0"/>
                                  </p:stCondLst>
                                  <p:childTnLst>
                                    <p:set>
                                      <p:cBhvr>
                                        <p:cTn id="9" dur="1" fill="hold">
                                          <p:stCondLst>
                                            <p:cond delay="0"/>
                                          </p:stCondLst>
                                        </p:cTn>
                                        <p:tgtEl>
                                          <p:spTgt spid="14339">
                                            <p:txEl>
                                              <p:pRg st="3" end="3"/>
                                            </p:txEl>
                                          </p:spTgt>
                                        </p:tgtEl>
                                        <p:attrNameLst>
                                          <p:attrName>style.visibility</p:attrName>
                                        </p:attrNameLst>
                                      </p:cBhvr>
                                      <p:to>
                                        <p:strVal val="visible"/>
                                      </p:to>
                                    </p:set>
                                    <p:animEffect transition="in" filter="wheel(4)">
                                      <p:cBhvr>
                                        <p:cTn id="10" dur="1000"/>
                                        <p:tgtEl>
                                          <p:spTgt spid="1433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14347"/>
                    </p:tgtEl>
                  </p:cond>
                </p:stCondLst>
                <p:endSync evt="onEnd" delay="0">
                  <p:rtn val="all"/>
                </p:endSync>
                <p:childTnLst>
                  <p:par>
                    <p:cTn id="12" fill="hold">
                      <p:stCondLst>
                        <p:cond delay="0"/>
                      </p:stCondLst>
                      <p:childTnLst>
                        <p:par>
                          <p:cTn id="13" fill="hold">
                            <p:stCondLst>
                              <p:cond delay="0"/>
                            </p:stCondLst>
                            <p:childTnLst>
                              <p:par>
                                <p:cTn id="14" presetID="1" presetClass="mediacall" presetSubtype="0" fill="hold" nodeType="clickEffect">
                                  <p:stCondLst>
                                    <p:cond delay="0"/>
                                  </p:stCondLst>
                                  <p:childTnLst>
                                    <p:cmd type="call" cmd="playFrom(0.0)">
                                      <p:cBhvr>
                                        <p:cTn id="15" dur="8431" fill="hold"/>
                                        <p:tgtEl>
                                          <p:spTgt spid="14347"/>
                                        </p:tgtEl>
                                      </p:cBhvr>
                                    </p:cmd>
                                  </p:childTnLst>
                                </p:cTn>
                              </p:par>
                            </p:childTnLst>
                          </p:cTn>
                        </p:par>
                      </p:childTnLst>
                    </p:cTn>
                  </p:par>
                </p:childTnLst>
              </p:cTn>
              <p:nextCondLst>
                <p:cond evt="onClick" delay="0">
                  <p:tgtEl>
                    <p:spTgt spid="14347"/>
                  </p:tgtEl>
                </p:cond>
              </p:nextCondLst>
            </p:seq>
            <p:audio>
              <p:cMediaNode>
                <p:cTn id="16" fill="hold" display="0">
                  <p:stCondLst>
                    <p:cond delay="indefinite"/>
                  </p:stCondLst>
                  <p:endCondLst>
                    <p:cond evt="onNext" delay="0">
                      <p:tgtEl>
                        <p:sldTgt/>
                      </p:tgtEl>
                    </p:cond>
                    <p:cond evt="onPrev" delay="0">
                      <p:tgtEl>
                        <p:sldTgt/>
                      </p:tgtEl>
                    </p:cond>
                    <p:cond evt="onStopAudio" delay="0">
                      <p:tgtEl>
                        <p:sldTgt/>
                      </p:tgtEl>
                    </p:cond>
                  </p:endCondLst>
                </p:cTn>
                <p:tgtEl>
                  <p:spTgt spid="14347"/>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algn="l"/>
            <a:r>
              <a:rPr lang="en-US" sz="3600">
                <a:solidFill>
                  <a:srgbClr val="A50021"/>
                </a:solidFill>
                <a:effectLst>
                  <a:outerShdw blurRad="38100" dist="38100" dir="2700000" algn="tl">
                    <a:srgbClr val="000000"/>
                  </a:outerShdw>
                </a:effectLst>
                <a:latin typeface="Comic Sans MS" pitchFamily="66" charset="0"/>
              </a:rPr>
              <a:t>Using Technology for Language Arts</a:t>
            </a:r>
          </a:p>
        </p:txBody>
      </p:sp>
      <p:sp>
        <p:nvSpPr>
          <p:cNvPr id="16387" name="Rectangle 3"/>
          <p:cNvSpPr>
            <a:spLocks noGrp="1" noChangeArrowheads="1"/>
          </p:cNvSpPr>
          <p:nvPr>
            <p:ph type="body" sz="half" idx="1"/>
          </p:nvPr>
        </p:nvSpPr>
        <p:spPr/>
        <p:txBody>
          <a:bodyPr/>
          <a:lstStyle/>
          <a:p>
            <a:pPr>
              <a:buFontTx/>
              <a:buChar char="o"/>
            </a:pPr>
            <a:r>
              <a:rPr lang="en-US" sz="2800">
                <a:solidFill>
                  <a:srgbClr val="A50021"/>
                </a:solidFill>
                <a:latin typeface="Comic Sans MS" pitchFamily="66" charset="0"/>
              </a:rPr>
              <a:t>Have students create a skit about a  book they read; video tape the skit and upload the video to the school’s website; perform the skit for another school via webcams</a:t>
            </a:r>
          </a:p>
          <a:p>
            <a:endParaRPr lang="en-US" sz="2800"/>
          </a:p>
        </p:txBody>
      </p:sp>
      <p:pic>
        <p:nvPicPr>
          <p:cNvPr id="16388" name="MOV00066.MPG">
            <a:hlinkClick r:id="" action="ppaction://media"/>
          </p:cNvPr>
          <p:cNvPicPr>
            <a:picLocks noRot="1" noChangeAspect="1" noChangeArrowheads="1"/>
          </p:cNvPicPr>
          <p:nvPr>
            <p:ph sz="half" idx="2"/>
            <a:videoFile r:link="rId1"/>
          </p:nvPr>
        </p:nvPicPr>
        <p:blipFill>
          <a:blip r:embed="rId3" cstate="print"/>
          <a:srcRect/>
          <a:stretch>
            <a:fillRect/>
          </a:stretch>
        </p:blipFill>
        <p:spPr>
          <a:xfrm>
            <a:off x="5257800" y="2895600"/>
            <a:ext cx="3048000" cy="2286000"/>
          </a:xfrm>
          <a:ln/>
        </p:spPr>
      </p:pic>
      <p:sp>
        <p:nvSpPr>
          <p:cNvPr id="16391" name="Text Box 7"/>
          <p:cNvSpPr txBox="1">
            <a:spLocks noChangeArrowheads="1"/>
          </p:cNvSpPr>
          <p:nvPr/>
        </p:nvSpPr>
        <p:spPr bwMode="auto">
          <a:xfrm>
            <a:off x="5181600" y="2438400"/>
            <a:ext cx="3124200" cy="366713"/>
          </a:xfrm>
          <a:prstGeom prst="rect">
            <a:avLst/>
          </a:prstGeom>
          <a:noFill/>
          <a:ln w="9525">
            <a:noFill/>
            <a:miter lim="800000"/>
            <a:headEnd/>
            <a:tailEnd/>
          </a:ln>
          <a:effectLst/>
        </p:spPr>
        <p:txBody>
          <a:bodyPr>
            <a:spAutoFit/>
          </a:bodyPr>
          <a:lstStyle/>
          <a:p>
            <a:pPr fontAlgn="base">
              <a:spcBef>
                <a:spcPct val="50000"/>
              </a:spcBef>
              <a:spcAft>
                <a:spcPct val="0"/>
              </a:spcAft>
            </a:pPr>
            <a:r>
              <a:rPr lang="en-US">
                <a:latin typeface="Arial" charset="0"/>
              </a:rPr>
              <a:t>      </a:t>
            </a:r>
            <a:r>
              <a:rPr lang="en-US" b="1">
                <a:solidFill>
                  <a:srgbClr val="A50021"/>
                </a:solidFill>
                <a:latin typeface="Comic Sans MS" pitchFamily="66" charset="0"/>
              </a:rPr>
              <a:t>Example of a Video</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Effect transition="in" filter="dissolve">
                                      <p:cBhvr>
                                        <p:cTn id="7" dur="1000"/>
                                        <p:tgtEl>
                                          <p:spTgt spid="1638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16388"/>
                    </p:tgtEl>
                  </p:cond>
                </p:stCondLst>
                <p:endSync evt="on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6388"/>
                                        </p:tgtEl>
                                      </p:cBhvr>
                                    </p:cmd>
                                  </p:childTnLst>
                                </p:cTn>
                              </p:par>
                            </p:childTnLst>
                          </p:cTn>
                        </p:par>
                      </p:childTnLst>
                    </p:cTn>
                  </p:par>
                </p:childTnLst>
              </p:cTn>
              <p:nextCondLst>
                <p:cond evt="onClick" delay="0">
                  <p:tgtEl>
                    <p:spTgt spid="16388"/>
                  </p:tgtEl>
                </p:cond>
              </p:nextCondLst>
            </p:seq>
            <p:video>
              <p:cMediaNode>
                <p:cTn id="13" fill="hold" display="0">
                  <p:stCondLst>
                    <p:cond delay="indefinite"/>
                  </p:stCondLst>
                  <p:endCondLst>
                    <p:cond evt="onNext" delay="0">
                      <p:tgtEl>
                        <p:sldTgt/>
                      </p:tgtEl>
                    </p:cond>
                    <p:cond evt="onPrev" delay="0">
                      <p:tgtEl>
                        <p:sldTgt/>
                      </p:tgtEl>
                    </p:cond>
                  </p:endCondLst>
                </p:cTn>
                <p:tgtEl>
                  <p:spTgt spid="16388"/>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algn="l"/>
            <a:r>
              <a:rPr lang="en-US" sz="3200">
                <a:solidFill>
                  <a:srgbClr val="A50021"/>
                </a:solidFill>
                <a:effectLst>
                  <a:outerShdw blurRad="38100" dist="38100" dir="2700000" algn="tl">
                    <a:srgbClr val="000000"/>
                  </a:outerShdw>
                </a:effectLst>
                <a:latin typeface="Comic Sans MS" pitchFamily="66" charset="0"/>
              </a:rPr>
              <a:t>Using Technology for Business Courses</a:t>
            </a:r>
          </a:p>
        </p:txBody>
      </p:sp>
      <p:sp>
        <p:nvSpPr>
          <p:cNvPr id="18435" name="Rectangle 3"/>
          <p:cNvSpPr>
            <a:spLocks noGrp="1" noChangeArrowheads="1"/>
          </p:cNvSpPr>
          <p:nvPr>
            <p:ph type="body" idx="1"/>
          </p:nvPr>
        </p:nvSpPr>
        <p:spPr/>
        <p:txBody>
          <a:bodyPr/>
          <a:lstStyle/>
          <a:p>
            <a:pPr>
              <a:lnSpc>
                <a:spcPct val="90000"/>
              </a:lnSpc>
              <a:buFontTx/>
              <a:buChar char="o"/>
            </a:pPr>
            <a:r>
              <a:rPr lang="en-US" sz="2800">
                <a:solidFill>
                  <a:srgbClr val="A50021"/>
                </a:solidFill>
                <a:latin typeface="Comic Sans MS" pitchFamily="66" charset="0"/>
              </a:rPr>
              <a:t>Have the students search the Internet for information on the teaching profession.  Have the students take pictures of teachers at work, post the pictures on the schools’ website with information found on the Internet.</a:t>
            </a:r>
          </a:p>
          <a:p>
            <a:pPr>
              <a:lnSpc>
                <a:spcPct val="90000"/>
              </a:lnSpc>
              <a:buFontTx/>
              <a:buNone/>
            </a:pPr>
            <a:endParaRPr lang="en-US" sz="2800">
              <a:solidFill>
                <a:srgbClr val="A50021"/>
              </a:solidFill>
              <a:latin typeface="Comic Sans MS" pitchFamily="66" charset="0"/>
            </a:endParaRPr>
          </a:p>
        </p:txBody>
      </p:sp>
      <p:pic>
        <p:nvPicPr>
          <p:cNvPr id="18437" name="Picture 5" descr="Teacher"/>
          <p:cNvPicPr>
            <a:picLocks noChangeAspect="1" noChangeArrowheads="1"/>
          </p:cNvPicPr>
          <p:nvPr/>
        </p:nvPicPr>
        <p:blipFill>
          <a:blip r:embed="rId3" cstate="print"/>
          <a:srcRect/>
          <a:stretch>
            <a:fillRect/>
          </a:stretch>
        </p:blipFill>
        <p:spPr bwMode="auto">
          <a:xfrm>
            <a:off x="2667000" y="4114800"/>
            <a:ext cx="3962400" cy="2476500"/>
          </a:xfrm>
          <a:prstGeom prst="rect">
            <a:avLst/>
          </a:prstGeom>
          <a:noFill/>
        </p:spPr>
      </p:pic>
      <p:pic>
        <p:nvPicPr>
          <p:cNvPr id="18438" name="Picture 6">
            <a:hlinkClick r:id="" action="ppaction://media"/>
          </p:cNvPr>
          <p:cNvPicPr>
            <a:picLocks noRot="1" noChangeAspect="1" noChangeArrowheads="1"/>
          </p:cNvPicPr>
          <p:nvPr>
            <a:wavAudioFile r:embed="rId1" name="Recorded Sound"/>
          </p:nvPr>
        </p:nvPicPr>
        <p:blipFill>
          <a:blip r:embed="rId4" cstate="print"/>
          <a:srcRect/>
          <a:stretch>
            <a:fillRect/>
          </a:stretch>
        </p:blipFill>
        <p:spPr bwMode="auto">
          <a:xfrm>
            <a:off x="7772400" y="4953000"/>
            <a:ext cx="304800" cy="304800"/>
          </a:xfrm>
          <a:prstGeom prst="rect">
            <a:avLst/>
          </a:prstGeom>
          <a:noFill/>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nodeType="with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Effect transition="in" filter="barn(inHorizontal)">
                                      <p:cBhvr>
                                        <p:cTn id="7" dur="500"/>
                                        <p:tgtEl>
                                          <p:spTgt spid="18435">
                                            <p:txEl>
                                              <p:pRg st="0" end="0"/>
                                            </p:txEl>
                                          </p:spTgt>
                                        </p:tgtEl>
                                      </p:cBhvr>
                                    </p:animEffect>
                                  </p:childTnLst>
                                </p:cTn>
                              </p:par>
                              <p:par>
                                <p:cTn id="8" presetID="37" presetClass="entr" presetSubtype="0" fill="hold" nodeType="withEffect">
                                  <p:stCondLst>
                                    <p:cond delay="0"/>
                                  </p:stCondLst>
                                  <p:childTnLst>
                                    <p:set>
                                      <p:cBhvr>
                                        <p:cTn id="9" dur="1" fill="hold">
                                          <p:stCondLst>
                                            <p:cond delay="0"/>
                                          </p:stCondLst>
                                        </p:cTn>
                                        <p:tgtEl>
                                          <p:spTgt spid="18437"/>
                                        </p:tgtEl>
                                        <p:attrNameLst>
                                          <p:attrName>style.visibility</p:attrName>
                                        </p:attrNameLst>
                                      </p:cBhvr>
                                      <p:to>
                                        <p:strVal val="visible"/>
                                      </p:to>
                                    </p:set>
                                    <p:animEffect transition="in" filter="fade">
                                      <p:cBhvr>
                                        <p:cTn id="10" dur="1000"/>
                                        <p:tgtEl>
                                          <p:spTgt spid="18437"/>
                                        </p:tgtEl>
                                      </p:cBhvr>
                                    </p:animEffect>
                                    <p:anim calcmode="lin" valueType="num">
                                      <p:cBhvr>
                                        <p:cTn id="11" dur="1000" fill="hold"/>
                                        <p:tgtEl>
                                          <p:spTgt spid="18437"/>
                                        </p:tgtEl>
                                        <p:attrNameLst>
                                          <p:attrName>ppt_x</p:attrName>
                                        </p:attrNameLst>
                                      </p:cBhvr>
                                      <p:tavLst>
                                        <p:tav tm="0">
                                          <p:val>
                                            <p:strVal val="#ppt_x"/>
                                          </p:val>
                                        </p:tav>
                                        <p:tav tm="100000">
                                          <p:val>
                                            <p:strVal val="#ppt_x"/>
                                          </p:val>
                                        </p:tav>
                                      </p:tavLst>
                                    </p:anim>
                                    <p:anim calcmode="lin" valueType="num">
                                      <p:cBhvr>
                                        <p:cTn id="12" dur="900" decel="100000" fill="hold"/>
                                        <p:tgtEl>
                                          <p:spTgt spid="18437"/>
                                        </p:tgtEl>
                                        <p:attrNameLst>
                                          <p:attrName>ppt_y</p:attrName>
                                        </p:attrNameLst>
                                      </p:cBhvr>
                                      <p:tavLst>
                                        <p:tav tm="0">
                                          <p:val>
                                            <p:strVal val="#ppt_y+1"/>
                                          </p:val>
                                        </p:tav>
                                        <p:tav tm="100000">
                                          <p:val>
                                            <p:strVal val="#ppt_y-.03"/>
                                          </p:val>
                                        </p:tav>
                                      </p:tavLst>
                                    </p:anim>
                                    <p:anim calcmode="lin" valueType="num">
                                      <p:cBhvr>
                                        <p:cTn id="13" dur="100" accel="100000" fill="hold">
                                          <p:stCondLst>
                                            <p:cond delay="900"/>
                                          </p:stCondLst>
                                        </p:cTn>
                                        <p:tgtEl>
                                          <p:spTgt spid="1843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4" restart="whenNotActive" fill="hold" evtFilter="cancelBubble" nodeType="interactiveSeq">
                <p:stCondLst>
                  <p:cond evt="onClick" delay="0">
                    <p:tgtEl>
                      <p:spTgt spid="18438"/>
                    </p:tgtEl>
                  </p:cond>
                </p:stCondLst>
                <p:endSync evt="on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2482" fill="hold"/>
                                        <p:tgtEl>
                                          <p:spTgt spid="18438"/>
                                        </p:tgtEl>
                                      </p:cBhvr>
                                    </p:cmd>
                                  </p:childTnLst>
                                </p:cTn>
                              </p:par>
                            </p:childTnLst>
                          </p:cTn>
                        </p:par>
                      </p:childTnLst>
                    </p:cTn>
                  </p:par>
                </p:childTnLst>
              </p:cTn>
              <p:nextCondLst>
                <p:cond evt="onClick" delay="0">
                  <p:tgtEl>
                    <p:spTgt spid="18438"/>
                  </p:tgtEl>
                </p:cond>
              </p:nextCondLst>
            </p:seq>
            <p:audio>
              <p:cMediaNode>
                <p:cTn id="19" fill="hold" display="0">
                  <p:stCondLst>
                    <p:cond delay="indefinite"/>
                  </p:stCondLst>
                  <p:endCondLst>
                    <p:cond evt="onNext" delay="0">
                      <p:tgtEl>
                        <p:sldTgt/>
                      </p:tgtEl>
                    </p:cond>
                    <p:cond evt="onPrev" delay="0">
                      <p:tgtEl>
                        <p:sldTgt/>
                      </p:tgtEl>
                    </p:cond>
                    <p:cond evt="onStopAudio" delay="0">
                      <p:tgtEl>
                        <p:sldTgt/>
                      </p:tgtEl>
                    </p:cond>
                  </p:endCondLst>
                </p:cTn>
                <p:tgtEl>
                  <p:spTgt spid="18438"/>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algn="l"/>
            <a:r>
              <a:rPr lang="en-US" sz="3800">
                <a:solidFill>
                  <a:srgbClr val="A50021"/>
                </a:solidFill>
                <a:effectLst>
                  <a:outerShdw blurRad="38100" dist="38100" dir="2700000" algn="tl">
                    <a:srgbClr val="000000"/>
                  </a:outerShdw>
                </a:effectLst>
                <a:latin typeface="Comic Sans MS" pitchFamily="66" charset="0"/>
              </a:rPr>
              <a:t>Using Technology for Business Computer Information Systems</a:t>
            </a:r>
          </a:p>
        </p:txBody>
      </p:sp>
      <p:sp>
        <p:nvSpPr>
          <p:cNvPr id="21507" name="Rectangle 3"/>
          <p:cNvSpPr>
            <a:spLocks noGrp="1" noChangeArrowheads="1"/>
          </p:cNvSpPr>
          <p:nvPr>
            <p:ph type="body" idx="1"/>
          </p:nvPr>
        </p:nvSpPr>
        <p:spPr>
          <a:xfrm>
            <a:off x="457200" y="1752600"/>
            <a:ext cx="8229600" cy="4525963"/>
          </a:xfrm>
        </p:spPr>
        <p:txBody>
          <a:bodyPr/>
          <a:lstStyle/>
          <a:p>
            <a:pPr>
              <a:buFontTx/>
              <a:buChar char="o"/>
            </a:pPr>
            <a:r>
              <a:rPr lang="en-US" sz="2600">
                <a:solidFill>
                  <a:srgbClr val="A50021"/>
                </a:solidFill>
                <a:latin typeface="Comic Sans MS" pitchFamily="66" charset="0"/>
              </a:rPr>
              <a:t>Use a web authoring software program to teach students how to create a web page</a:t>
            </a:r>
            <a:r>
              <a:rPr lang="en-US" sz="2800">
                <a:solidFill>
                  <a:srgbClr val="A50021"/>
                </a:solidFill>
                <a:latin typeface="Comic Sans MS" pitchFamily="66" charset="0"/>
              </a:rPr>
              <a:t> </a:t>
            </a:r>
          </a:p>
          <a:p>
            <a:pPr>
              <a:buFontTx/>
              <a:buChar char="o"/>
            </a:pPr>
            <a:endParaRPr lang="en-US" sz="2800">
              <a:solidFill>
                <a:srgbClr val="A50021"/>
              </a:solidFill>
              <a:latin typeface="Comic Sans MS" pitchFamily="66" charset="0"/>
            </a:endParaRPr>
          </a:p>
          <a:p>
            <a:pPr>
              <a:buFontTx/>
              <a:buChar char="o"/>
            </a:pPr>
            <a:endParaRPr lang="en-US" sz="2800">
              <a:solidFill>
                <a:srgbClr val="A50021"/>
              </a:solidFill>
              <a:latin typeface="Comic Sans MS" pitchFamily="66" charset="0"/>
            </a:endParaRPr>
          </a:p>
          <a:p>
            <a:pPr>
              <a:buFontTx/>
              <a:buChar char="o"/>
            </a:pPr>
            <a:endParaRPr lang="en-US" sz="2800">
              <a:solidFill>
                <a:srgbClr val="A50021"/>
              </a:solidFill>
              <a:latin typeface="Comic Sans MS" pitchFamily="66" charset="0"/>
            </a:endParaRPr>
          </a:p>
          <a:p>
            <a:pPr>
              <a:buFontTx/>
              <a:buChar char="o"/>
            </a:pPr>
            <a:r>
              <a:rPr lang="en-US" sz="2800">
                <a:solidFill>
                  <a:srgbClr val="A50021"/>
                </a:solidFill>
                <a:latin typeface="Comic Sans MS" pitchFamily="66" charset="0"/>
              </a:rPr>
              <a:t>Download clip art and movie sound clips into PowerPoint presentations</a:t>
            </a:r>
          </a:p>
          <a:p>
            <a:pPr>
              <a:buFontTx/>
              <a:buNone/>
            </a:pPr>
            <a:endParaRPr lang="en-US" sz="2800">
              <a:solidFill>
                <a:srgbClr val="A50021"/>
              </a:solidFill>
              <a:latin typeface="Comic Sans MS" pitchFamily="66" charset="0"/>
            </a:endParaRPr>
          </a:p>
          <a:p>
            <a:pPr>
              <a:buFontTx/>
              <a:buNone/>
            </a:pPr>
            <a:endParaRPr lang="en-US" sz="2800">
              <a:solidFill>
                <a:srgbClr val="A50021"/>
              </a:solidFill>
            </a:endParaRPr>
          </a:p>
        </p:txBody>
      </p:sp>
      <p:pic>
        <p:nvPicPr>
          <p:cNvPr id="21508" name="Picture 4" descr="Dreamweaver"/>
          <p:cNvPicPr>
            <a:picLocks noChangeAspect="1" noChangeArrowheads="1"/>
          </p:cNvPicPr>
          <p:nvPr/>
        </p:nvPicPr>
        <p:blipFill>
          <a:blip r:embed="rId4" cstate="print"/>
          <a:srcRect/>
          <a:stretch>
            <a:fillRect/>
          </a:stretch>
        </p:blipFill>
        <p:spPr bwMode="auto">
          <a:xfrm>
            <a:off x="6338888" y="2209800"/>
            <a:ext cx="1674812" cy="2057400"/>
          </a:xfrm>
          <a:prstGeom prst="rect">
            <a:avLst/>
          </a:prstGeom>
          <a:noFill/>
        </p:spPr>
      </p:pic>
      <p:pic>
        <p:nvPicPr>
          <p:cNvPr id="21511" name="Picture 7">
            <a:hlinkClick r:id="" action="ppaction://media"/>
          </p:cNvPr>
          <p:cNvPicPr>
            <a:picLocks noRot="1" noChangeAspect="1" noChangeArrowheads="1"/>
          </p:cNvPicPr>
          <p:nvPr>
            <a:wavAudioFile r:embed="rId1" name="rulemiddle-earth.wav"/>
          </p:nvPr>
        </p:nvPicPr>
        <p:blipFill>
          <a:blip r:embed="rId5" cstate="print"/>
          <a:srcRect/>
          <a:stretch>
            <a:fillRect/>
          </a:stretch>
        </p:blipFill>
        <p:spPr bwMode="auto">
          <a:xfrm>
            <a:off x="5410200" y="4800600"/>
            <a:ext cx="762000" cy="762000"/>
          </a:xfrm>
          <a:prstGeom prst="rect">
            <a:avLst/>
          </a:prstGeom>
          <a:noFill/>
        </p:spPr>
      </p:pic>
      <p:pic>
        <p:nvPicPr>
          <p:cNvPr id="21512" name="Picture 8">
            <a:hlinkClick r:id="" action="ppaction://media"/>
          </p:cNvPr>
          <p:cNvPicPr>
            <a:picLocks noRot="1" noChangeAspect="1" noChangeArrowheads="1"/>
          </p:cNvPicPr>
          <p:nvPr>
            <a:wavAudioFile r:embed="rId2" name="Recorded Sound"/>
          </p:nvPr>
        </p:nvPicPr>
        <p:blipFill>
          <a:blip r:embed="rId5" cstate="print"/>
          <a:srcRect/>
          <a:stretch>
            <a:fillRect/>
          </a:stretch>
        </p:blipFill>
        <p:spPr bwMode="auto">
          <a:xfrm>
            <a:off x="4038600" y="3276600"/>
            <a:ext cx="304800" cy="304800"/>
          </a:xfrm>
          <a:prstGeom prst="rect">
            <a:avLst/>
          </a:prstGeom>
          <a:noFill/>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with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Effect transition="in" filter="wedge">
                                      <p:cBhvr>
                                        <p:cTn id="7" dur="1000"/>
                                        <p:tgtEl>
                                          <p:spTgt spid="21507">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21507">
                                            <p:txEl>
                                              <p:pRg st="4" end="4"/>
                                            </p:txEl>
                                          </p:spTgt>
                                        </p:tgtEl>
                                        <p:attrNameLst>
                                          <p:attrName>style.visibility</p:attrName>
                                        </p:attrNameLst>
                                      </p:cBhvr>
                                      <p:to>
                                        <p:strVal val="visible"/>
                                      </p:to>
                                    </p:set>
                                    <p:animEffect transition="in" filter="wipe(down)">
                                      <p:cBhvr>
                                        <p:cTn id="10" dur="1000"/>
                                        <p:tgtEl>
                                          <p:spTgt spid="2150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21511"/>
                    </p:tgtEl>
                  </p:cond>
                </p:stCondLst>
                <p:endSync evt="onEnd" delay="0">
                  <p:rtn val="all"/>
                </p:endSync>
                <p:childTnLst>
                  <p:par>
                    <p:cTn id="12" fill="hold">
                      <p:stCondLst>
                        <p:cond delay="0"/>
                      </p:stCondLst>
                      <p:childTnLst>
                        <p:par>
                          <p:cTn id="13" fill="hold">
                            <p:stCondLst>
                              <p:cond delay="0"/>
                            </p:stCondLst>
                            <p:childTnLst>
                              <p:par>
                                <p:cTn id="14" presetID="1" presetClass="mediacall" presetSubtype="0" fill="hold" nodeType="clickEffect">
                                  <p:stCondLst>
                                    <p:cond delay="0"/>
                                  </p:stCondLst>
                                  <p:childTnLst>
                                    <p:cmd type="call" cmd="playFrom(0.0)">
                                      <p:cBhvr>
                                        <p:cTn id="15" dur="9288" fill="hold"/>
                                        <p:tgtEl>
                                          <p:spTgt spid="21511"/>
                                        </p:tgtEl>
                                      </p:cBhvr>
                                    </p:cmd>
                                  </p:childTnLst>
                                </p:cTn>
                              </p:par>
                            </p:childTnLst>
                          </p:cTn>
                        </p:par>
                      </p:childTnLst>
                    </p:cTn>
                  </p:par>
                </p:childTnLst>
              </p:cTn>
              <p:nextCondLst>
                <p:cond evt="onClick" delay="0">
                  <p:tgtEl>
                    <p:spTgt spid="21511"/>
                  </p:tgtEl>
                </p:cond>
              </p:nextCondLst>
            </p:seq>
            <p:audio>
              <p:cMediaNode>
                <p:cTn id="16" fill="hold" display="0">
                  <p:stCondLst>
                    <p:cond delay="indefinite"/>
                  </p:stCondLst>
                  <p:endCondLst>
                    <p:cond evt="onNext" delay="0">
                      <p:tgtEl>
                        <p:sldTgt/>
                      </p:tgtEl>
                    </p:cond>
                    <p:cond evt="onPrev" delay="0">
                      <p:tgtEl>
                        <p:sldTgt/>
                      </p:tgtEl>
                    </p:cond>
                    <p:cond evt="onStopAudio" delay="0">
                      <p:tgtEl>
                        <p:sldTgt/>
                      </p:tgtEl>
                    </p:cond>
                  </p:endCondLst>
                </p:cTn>
                <p:tgtEl>
                  <p:spTgt spid="21511"/>
                </p:tgtEl>
              </p:cMediaNode>
            </p:audio>
            <p:seq concurrent="1" nextAc="seek">
              <p:cTn id="17" restart="whenNotActive" fill="hold" evtFilter="cancelBubble" nodeType="interactiveSeq">
                <p:stCondLst>
                  <p:cond evt="onClick" delay="0">
                    <p:tgtEl>
                      <p:spTgt spid="21512"/>
                    </p:tgtEl>
                  </p:cond>
                </p:stCondLst>
                <p:endSync evt="onEnd" delay="0">
                  <p:rtn val="all"/>
                </p:endSync>
                <p:childTnLst>
                  <p:par>
                    <p:cTn id="18" fill="hold">
                      <p:stCondLst>
                        <p:cond delay="0"/>
                      </p:stCondLst>
                      <p:childTnLst>
                        <p:par>
                          <p:cTn id="19" fill="hold">
                            <p:stCondLst>
                              <p:cond delay="0"/>
                            </p:stCondLst>
                            <p:childTnLst>
                              <p:par>
                                <p:cTn id="20" presetID="1" presetClass="mediacall" presetSubtype="0" fill="hold" nodeType="clickEffect">
                                  <p:stCondLst>
                                    <p:cond delay="0"/>
                                  </p:stCondLst>
                                  <p:childTnLst>
                                    <p:cmd type="call" cmd="playFrom(0.0)">
                                      <p:cBhvr>
                                        <p:cTn id="21" dur="6266" fill="hold"/>
                                        <p:tgtEl>
                                          <p:spTgt spid="21512"/>
                                        </p:tgtEl>
                                      </p:cBhvr>
                                    </p:cmd>
                                  </p:childTnLst>
                                </p:cTn>
                              </p:par>
                            </p:childTnLst>
                          </p:cTn>
                        </p:par>
                      </p:childTnLst>
                    </p:cTn>
                  </p:par>
                </p:childTnLst>
              </p:cTn>
              <p:nextCondLst>
                <p:cond evt="onClick" delay="0">
                  <p:tgtEl>
                    <p:spTgt spid="21512"/>
                  </p:tgtEl>
                </p:cond>
              </p:nextCondLst>
            </p:seq>
            <p:audio>
              <p:cMediaNode>
                <p:cTn id="22" fill="hold" display="0">
                  <p:stCondLst>
                    <p:cond delay="indefinite"/>
                  </p:stCondLst>
                  <p:endCondLst>
                    <p:cond evt="onNext" delay="0">
                      <p:tgtEl>
                        <p:sldTgt/>
                      </p:tgtEl>
                    </p:cond>
                    <p:cond evt="onPrev" delay="0">
                      <p:tgtEl>
                        <p:sldTgt/>
                      </p:tgtEl>
                    </p:cond>
                    <p:cond evt="onStopAudio" delay="0">
                      <p:tgtEl>
                        <p:sldTgt/>
                      </p:tgtEl>
                    </p:cond>
                  </p:endCondLst>
                </p:cTn>
                <p:tgtEl>
                  <p:spTgt spid="2151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algn="l"/>
            <a:r>
              <a:rPr lang="en-US">
                <a:solidFill>
                  <a:srgbClr val="A50021"/>
                </a:solidFill>
                <a:effectLst>
                  <a:outerShdw blurRad="38100" dist="38100" dir="2700000" algn="tl">
                    <a:srgbClr val="000000"/>
                  </a:outerShdw>
                </a:effectLst>
              </a:rPr>
              <a:t>Technology</a:t>
            </a:r>
          </a:p>
        </p:txBody>
      </p:sp>
      <p:sp>
        <p:nvSpPr>
          <p:cNvPr id="24579" name="Rectangle 3"/>
          <p:cNvSpPr>
            <a:spLocks noGrp="1" noChangeArrowheads="1"/>
          </p:cNvSpPr>
          <p:nvPr>
            <p:ph type="body" idx="1"/>
          </p:nvPr>
        </p:nvSpPr>
        <p:spPr/>
        <p:txBody>
          <a:bodyPr/>
          <a:lstStyle/>
          <a:p>
            <a:r>
              <a:rPr lang="en-US">
                <a:solidFill>
                  <a:srgbClr val="A50021"/>
                </a:solidFill>
              </a:rPr>
              <a:t>After viewing this PowerPoint presentation you should:</a:t>
            </a:r>
          </a:p>
          <a:p>
            <a:pPr lvl="1"/>
            <a:r>
              <a:rPr lang="en-US">
                <a:solidFill>
                  <a:srgbClr val="A50021"/>
                </a:solidFill>
              </a:rPr>
              <a:t>Be able to recognize technology tools to use in lesson plan development</a:t>
            </a:r>
          </a:p>
          <a:p>
            <a:pPr lvl="1"/>
            <a:r>
              <a:rPr lang="en-US">
                <a:solidFill>
                  <a:srgbClr val="A50021"/>
                </a:solidFill>
              </a:rPr>
              <a:t>Be able to develop lesson plans in your subject content area</a:t>
            </a:r>
          </a:p>
          <a:p>
            <a:pPr>
              <a:buFontTx/>
              <a:buNone/>
            </a:pPr>
            <a:endParaRPr lang="en-US">
              <a:solidFill>
                <a:srgbClr val="A50021"/>
              </a:solidFill>
            </a:endParaRPr>
          </a:p>
        </p:txBody>
      </p:sp>
    </p:spTree>
  </p:cSld>
  <p:clrMapOvr>
    <a:masterClrMapping/>
  </p:clrMapOvr>
  <p:transition>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algn="l"/>
            <a:r>
              <a:rPr lang="en-US">
                <a:solidFill>
                  <a:srgbClr val="A50021"/>
                </a:solidFill>
                <a:effectLst>
                  <a:outerShdw blurRad="38100" dist="38100" dir="2700000" algn="tl">
                    <a:srgbClr val="000000"/>
                  </a:outerShdw>
                </a:effectLst>
                <a:latin typeface="Comic Sans MS" pitchFamily="66" charset="0"/>
              </a:rPr>
              <a:t>Technology</a:t>
            </a:r>
          </a:p>
        </p:txBody>
      </p:sp>
      <p:sp>
        <p:nvSpPr>
          <p:cNvPr id="25603" name="Rectangle 3"/>
          <p:cNvSpPr>
            <a:spLocks noGrp="1" noChangeArrowheads="1"/>
          </p:cNvSpPr>
          <p:nvPr>
            <p:ph type="body" idx="1"/>
          </p:nvPr>
        </p:nvSpPr>
        <p:spPr/>
        <p:txBody>
          <a:bodyPr/>
          <a:lstStyle/>
          <a:p>
            <a:pPr>
              <a:buFontTx/>
              <a:buNone/>
            </a:pPr>
            <a:r>
              <a:rPr lang="en-US">
                <a:solidFill>
                  <a:srgbClr val="A50021"/>
                </a:solidFill>
                <a:latin typeface="Comic Sans MS" pitchFamily="66" charset="0"/>
              </a:rPr>
              <a:t>Just remember what it was like when you were a kid and go wild with technology</a:t>
            </a:r>
          </a:p>
        </p:txBody>
      </p:sp>
      <p:pic>
        <p:nvPicPr>
          <p:cNvPr id="25604" name="Picture 4">
            <a:hlinkClick r:id="" action="ppaction://media"/>
          </p:cNvPr>
          <p:cNvPicPr>
            <a:picLocks noRot="1" noChangeAspect="1" noChangeArrowheads="1"/>
          </p:cNvPicPr>
          <p:nvPr>
            <a:wavAudioFile r:embed="rId1" name="nobodylikesyou.wav"/>
          </p:nvPr>
        </p:nvPicPr>
        <p:blipFill>
          <a:blip r:embed="rId3" cstate="print"/>
          <a:srcRect/>
          <a:stretch>
            <a:fillRect/>
          </a:stretch>
        </p:blipFill>
        <p:spPr bwMode="auto">
          <a:xfrm>
            <a:off x="3581400" y="3276600"/>
            <a:ext cx="1143000" cy="1143000"/>
          </a:xfrm>
          <a:prstGeom prst="rect">
            <a:avLst/>
          </a:prstGeom>
          <a:noFill/>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xit" presetSubtype="0" fill="hold" nodeType="withEffect">
                                  <p:stCondLst>
                                    <p:cond delay="0"/>
                                  </p:stCondLst>
                                  <p:iterate type="lt">
                                    <p:tmPct val="10000"/>
                                  </p:iterate>
                                  <p:childTnLst>
                                    <p:animEffect transition="out" filter="fade">
                                      <p:cBhvr>
                                        <p:cTn id="6" dur="2000"/>
                                        <p:tgtEl>
                                          <p:spTgt spid="25603">
                                            <p:txEl>
                                              <p:pRg st="0" end="0"/>
                                            </p:txEl>
                                          </p:spTgt>
                                        </p:tgtEl>
                                      </p:cBhvr>
                                    </p:animEffect>
                                    <p:anim calcmode="lin" valueType="num">
                                      <p:cBhvr>
                                        <p:cTn id="7" dur="2000"/>
                                        <p:tgtEl>
                                          <p:spTgt spid="25603">
                                            <p:txEl>
                                              <p:pRg st="0" end="0"/>
                                            </p:txEl>
                                          </p:spTgt>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8" dur="2000"/>
                                        <p:tgtEl>
                                          <p:spTgt spid="25603">
                                            <p:txEl>
                                              <p:pRg st="0" end="0"/>
                                            </p:txEl>
                                          </p:spTgt>
                                        </p:tgtEl>
                                        <p:attrNameLst>
                                          <p:attrName>ppt_h</p:attrName>
                                        </p:attrNameLst>
                                      </p:cBhvr>
                                      <p:tavLst>
                                        <p:tav tm="0">
                                          <p:val>
                                            <p:strVal val="ppt_h"/>
                                          </p:val>
                                        </p:tav>
                                        <p:tav tm="100000">
                                          <p:val>
                                            <p:strVal val="ppt_h"/>
                                          </p:val>
                                        </p:tav>
                                      </p:tavLst>
                                    </p:anim>
                                    <p:set>
                                      <p:cBhvr>
                                        <p:cTn id="9" dur="1" fill="hold">
                                          <p:stCondLst>
                                            <p:cond delay="1999"/>
                                          </p:stCondLst>
                                        </p:cTn>
                                        <p:tgtEl>
                                          <p:spTgt spid="25603">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25604"/>
                    </p:tgtEl>
                  </p:cond>
                </p:stCondLst>
                <p:endSync evt="onEnd" delay="0">
                  <p:rtn val="all"/>
                </p:endSync>
                <p:childTnLst>
                  <p:par>
                    <p:cTn id="11" fill="hold">
                      <p:stCondLst>
                        <p:cond delay="0"/>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6480" fill="hold"/>
                                        <p:tgtEl>
                                          <p:spTgt spid="25604"/>
                                        </p:tgtEl>
                                      </p:cBhvr>
                                    </p:cmd>
                                  </p:childTnLst>
                                </p:cTn>
                              </p:par>
                            </p:childTnLst>
                          </p:cTn>
                        </p:par>
                      </p:childTnLst>
                    </p:cTn>
                  </p:par>
                </p:childTnLst>
              </p:cTn>
              <p:nextCondLst>
                <p:cond evt="onClick" delay="0">
                  <p:tgtEl>
                    <p:spTgt spid="25604"/>
                  </p:tgtEl>
                </p:cond>
              </p:nextCondLst>
            </p:seq>
            <p:audio>
              <p:cMediaNode>
                <p:cTn id="15" fill="hold" display="0">
                  <p:stCondLst>
                    <p:cond delay="indefinite"/>
                  </p:stCondLst>
                  <p:endCondLst>
                    <p:cond evt="onNext" delay="0">
                      <p:tgtEl>
                        <p:sldTgt/>
                      </p:tgtEl>
                    </p:cond>
                    <p:cond evt="onPrev" delay="0">
                      <p:tgtEl>
                        <p:sldTgt/>
                      </p:tgtEl>
                    </p:cond>
                    <p:cond evt="onStopAudio" delay="0">
                      <p:tgtEl>
                        <p:sldTgt/>
                      </p:tgtEl>
                    </p:cond>
                  </p:endCondLst>
                </p:cTn>
                <p:tgtEl>
                  <p:spTgt spid="25604"/>
                </p:tgtEl>
              </p:cMediaNode>
            </p:audio>
          </p:childTnLst>
        </p:cTn>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279</TotalTime>
  <Words>420</Words>
  <Application>Microsoft Office PowerPoint</Application>
  <PresentationFormat>On-screen Show (4:3)</PresentationFormat>
  <Paragraphs>70</Paragraphs>
  <Slides>15</Slides>
  <Notes>0</Notes>
  <HiddenSlides>0</HiddenSlides>
  <MMClips>15</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15</vt:i4>
      </vt:variant>
    </vt:vector>
  </HeadingPairs>
  <TitlesOfParts>
    <vt:vector size="21" baseType="lpstr">
      <vt:lpstr>Arial</vt:lpstr>
      <vt:lpstr>Comic Sans MS</vt:lpstr>
      <vt:lpstr>Wingdings</vt:lpstr>
      <vt:lpstr>Webdings</vt:lpstr>
      <vt:lpstr>Default Design</vt:lpstr>
      <vt:lpstr>Microsoft Graph Chart</vt:lpstr>
      <vt:lpstr>Slide 1</vt:lpstr>
      <vt:lpstr>Learning with Technology</vt:lpstr>
      <vt:lpstr>Technology’s Usefulness</vt:lpstr>
      <vt:lpstr>Technology’s Cost</vt:lpstr>
      <vt:lpstr>Technology’s Tools</vt:lpstr>
      <vt:lpstr>Technology’s Tools</vt:lpstr>
      <vt:lpstr>Learning with the Internet</vt:lpstr>
      <vt:lpstr>Evaluating the Internet</vt:lpstr>
      <vt:lpstr>Using Technology for Science</vt:lpstr>
      <vt:lpstr>Using Technology for Math</vt:lpstr>
      <vt:lpstr>Using Technology for Language Arts</vt:lpstr>
      <vt:lpstr>Using Technology for Business Courses</vt:lpstr>
      <vt:lpstr>Using Technology for Business Computer Information Systems</vt:lpstr>
      <vt:lpstr>Technology</vt:lpstr>
      <vt:lpstr>Technology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Learning with Technology</dc:title>
  <dc:creator>Sharon Parrott</dc:creator>
  <cp:lastModifiedBy>Sharon Parrott</cp:lastModifiedBy>
  <cp:revision>78</cp:revision>
  <dcterms:created xsi:type="dcterms:W3CDTF">2004-10-14T00:15:12Z</dcterms:created>
  <dcterms:modified xsi:type="dcterms:W3CDTF">2012-05-22T06:05:16Z</dcterms:modified>
</cp:coreProperties>
</file>